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1" r:id="rId3"/>
  </p:sldMasterIdLst>
  <p:notesMasterIdLst>
    <p:notesMasterId r:id="rId58"/>
  </p:notesMasterIdLst>
  <p:handoutMasterIdLst>
    <p:handoutMasterId r:id="rId59"/>
  </p:handoutMasterIdLst>
  <p:sldIdLst>
    <p:sldId id="495" r:id="rId4"/>
    <p:sldId id="549" r:id="rId5"/>
    <p:sldId id="550" r:id="rId6"/>
    <p:sldId id="551" r:id="rId7"/>
    <p:sldId id="563" r:id="rId8"/>
    <p:sldId id="554" r:id="rId9"/>
    <p:sldId id="500" r:id="rId10"/>
    <p:sldId id="573" r:id="rId11"/>
    <p:sldId id="576" r:id="rId12"/>
    <p:sldId id="575" r:id="rId13"/>
    <p:sldId id="503" r:id="rId14"/>
    <p:sldId id="564" r:id="rId15"/>
    <p:sldId id="505" r:id="rId16"/>
    <p:sldId id="506" r:id="rId17"/>
    <p:sldId id="566" r:id="rId18"/>
    <p:sldId id="565" r:id="rId19"/>
    <p:sldId id="567" r:id="rId20"/>
    <p:sldId id="569" r:id="rId21"/>
    <p:sldId id="570" r:id="rId22"/>
    <p:sldId id="524" r:id="rId23"/>
    <p:sldId id="525" r:id="rId24"/>
    <p:sldId id="540" r:id="rId25"/>
    <p:sldId id="583" r:id="rId26"/>
    <p:sldId id="515" r:id="rId27"/>
    <p:sldId id="557" r:id="rId28"/>
    <p:sldId id="558" r:id="rId29"/>
    <p:sldId id="512" r:id="rId30"/>
    <p:sldId id="513" r:id="rId31"/>
    <p:sldId id="520" r:id="rId32"/>
    <p:sldId id="559" r:id="rId33"/>
    <p:sldId id="548" r:id="rId34"/>
    <p:sldId id="584" r:id="rId35"/>
    <p:sldId id="586" r:id="rId36"/>
    <p:sldId id="587" r:id="rId37"/>
    <p:sldId id="529" r:id="rId38"/>
    <p:sldId id="560" r:id="rId39"/>
    <p:sldId id="530" r:id="rId40"/>
    <p:sldId id="555" r:id="rId41"/>
    <p:sldId id="556" r:id="rId42"/>
    <p:sldId id="561" r:id="rId43"/>
    <p:sldId id="531" r:id="rId44"/>
    <p:sldId id="532" r:id="rId45"/>
    <p:sldId id="533" r:id="rId46"/>
    <p:sldId id="534" r:id="rId47"/>
    <p:sldId id="535" r:id="rId48"/>
    <p:sldId id="536" r:id="rId49"/>
    <p:sldId id="537" r:id="rId50"/>
    <p:sldId id="585" r:id="rId51"/>
    <p:sldId id="517" r:id="rId52"/>
    <p:sldId id="521" r:id="rId53"/>
    <p:sldId id="528" r:id="rId54"/>
    <p:sldId id="518" r:id="rId55"/>
    <p:sldId id="538" r:id="rId56"/>
    <p:sldId id="553" r:id="rId5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y Fabela" initials="" lastIdx="8" clrIdx="0"/>
  <p:cmAuthor id="1" name="Anabel Kingwood" initials="A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33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6102" autoAdjust="0"/>
  </p:normalViewPr>
  <p:slideViewPr>
    <p:cSldViewPr>
      <p:cViewPr varScale="1">
        <p:scale>
          <a:sx n="82" d="100"/>
          <a:sy n="82" d="100"/>
        </p:scale>
        <p:origin x="888"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rPr>
              <a:t>Alameda </a:t>
            </a:r>
            <a:r>
              <a:rPr kumimoji="0" lang="en-US" sz="2400" b="0" i="0" u="none" strike="noStrike" kern="1200" cap="none" spc="0" normalizeH="0" baseline="0" noProof="0" dirty="0" smtClean="0">
                <a:ln>
                  <a:noFill/>
                </a:ln>
                <a:solidFill>
                  <a:prstClr val="black">
                    <a:lumMod val="65000"/>
                    <a:lumOff val="35000"/>
                  </a:prstClr>
                </a:solidFill>
                <a:effectLst/>
                <a:uLnTx/>
                <a:uFillTx/>
                <a:latin typeface="Calibri" panose="020F0502020204030204"/>
              </a:rPr>
              <a:t>County Expulsion Rates 2017-2018</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Total Student Population</c:v>
                </c:pt>
              </c:strCache>
            </c:strRef>
          </c:tx>
          <c:spPr>
            <a:solidFill>
              <a:schemeClr val="accent1"/>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Sheet1!$B$2:$B$10</c:f>
              <c:numCache>
                <c:formatCode>0.0%</c:formatCode>
                <c:ptCount val="9"/>
                <c:pt idx="0">
                  <c:v>0.10199999999999999</c:v>
                </c:pt>
                <c:pt idx="1">
                  <c:v>3.0000000000000001E-3</c:v>
                </c:pt>
                <c:pt idx="2">
                  <c:v>0.254</c:v>
                </c:pt>
                <c:pt idx="3">
                  <c:v>4.7E-2</c:v>
                </c:pt>
                <c:pt idx="4">
                  <c:v>0.34</c:v>
                </c:pt>
                <c:pt idx="5">
                  <c:v>0.01</c:v>
                </c:pt>
                <c:pt idx="6">
                  <c:v>0.18</c:v>
                </c:pt>
                <c:pt idx="7">
                  <c:v>5.6000000000000001E-2</c:v>
                </c:pt>
                <c:pt idx="8">
                  <c:v>8.0000000000000002E-3</c:v>
                </c:pt>
              </c:numCache>
            </c:numRef>
          </c:val>
          <c:extLst>
            <c:ext xmlns:c16="http://schemas.microsoft.com/office/drawing/2014/chart" uri="{C3380CC4-5D6E-409C-BE32-E72D297353CC}">
              <c16:uniqueId val="{00000000-B662-6246-8D20-0C7BD8085F66}"/>
            </c:ext>
          </c:extLst>
        </c:ser>
        <c:ser>
          <c:idx val="1"/>
          <c:order val="1"/>
          <c:tx>
            <c:strRef>
              <c:f>Sheet1!$C$1</c:f>
              <c:strCache>
                <c:ptCount val="1"/>
                <c:pt idx="0">
                  <c:v>Racial Composition of Expelled Students</c:v>
                </c:pt>
              </c:strCache>
            </c:strRef>
          </c:tx>
          <c:spPr>
            <a:solidFill>
              <a:schemeClr val="accent2"/>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Sheet1!$C$2:$C$10</c:f>
              <c:numCache>
                <c:formatCode>0.0%</c:formatCode>
                <c:ptCount val="9"/>
                <c:pt idx="0">
                  <c:v>0.35499999999999998</c:v>
                </c:pt>
                <c:pt idx="1">
                  <c:v>1.7000000000000001E-2</c:v>
                </c:pt>
                <c:pt idx="2">
                  <c:v>0.05</c:v>
                </c:pt>
                <c:pt idx="3">
                  <c:v>8.0000000000000002E-3</c:v>
                </c:pt>
                <c:pt idx="4">
                  <c:v>0.39700000000000002</c:v>
                </c:pt>
                <c:pt idx="5">
                  <c:v>8.0000000000000002E-3</c:v>
                </c:pt>
                <c:pt idx="6">
                  <c:v>0.107</c:v>
                </c:pt>
                <c:pt idx="7">
                  <c:v>4.1000000000000002E-2</c:v>
                </c:pt>
                <c:pt idx="8">
                  <c:v>1.7000000000000001E-2</c:v>
                </c:pt>
              </c:numCache>
            </c:numRef>
          </c:val>
          <c:extLst>
            <c:ext xmlns:c16="http://schemas.microsoft.com/office/drawing/2014/chart" uri="{C3380CC4-5D6E-409C-BE32-E72D297353CC}">
              <c16:uniqueId val="{00000001-B662-6246-8D20-0C7BD8085F66}"/>
            </c:ext>
          </c:extLst>
        </c:ser>
        <c:dLbls>
          <c:showLegendKey val="0"/>
          <c:showVal val="0"/>
          <c:showCatName val="0"/>
          <c:showSerName val="0"/>
          <c:showPercent val="0"/>
          <c:showBubbleSize val="0"/>
        </c:dLbls>
        <c:gapWidth val="150"/>
        <c:axId val="47973120"/>
        <c:axId val="47974656"/>
      </c:barChart>
      <c:catAx>
        <c:axId val="4797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74656"/>
        <c:crosses val="autoZero"/>
        <c:auto val="1"/>
        <c:lblAlgn val="ctr"/>
        <c:lblOffset val="100"/>
        <c:noMultiLvlLbl val="0"/>
      </c:catAx>
      <c:valAx>
        <c:axId val="47974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73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alibri" panose="020F0502020204030204"/>
              </a:rPr>
              <a:t> San </a:t>
            </a: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rPr>
              <a:t>Mateo </a:t>
            </a:r>
            <a:r>
              <a:rPr kumimoji="0" lang="en-US" sz="2400" b="0" i="0" u="none" strike="noStrike" kern="1200" cap="none" spc="0" normalizeH="0" baseline="0" noProof="0" dirty="0" smtClean="0">
                <a:ln>
                  <a:noFill/>
                </a:ln>
                <a:solidFill>
                  <a:prstClr val="black">
                    <a:lumMod val="65000"/>
                    <a:lumOff val="35000"/>
                  </a:prstClr>
                </a:solidFill>
                <a:effectLst/>
                <a:uLnTx/>
                <a:uFillTx/>
                <a:latin typeface="Calibri" panose="020F0502020204030204"/>
              </a:rPr>
              <a:t>County Expulsion Rates 2017-2018</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Total Student Population</c:v>
                </c:pt>
              </c:strCache>
            </c:strRef>
          </c:tx>
          <c:spPr>
            <a:solidFill>
              <a:schemeClr val="accent1"/>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Sheet1!$B$2:$B$10</c:f>
              <c:numCache>
                <c:formatCode>0.0%</c:formatCode>
                <c:ptCount val="9"/>
                <c:pt idx="0">
                  <c:v>1.6E-2</c:v>
                </c:pt>
                <c:pt idx="1">
                  <c:v>2E-3</c:v>
                </c:pt>
                <c:pt idx="2">
                  <c:v>0.152</c:v>
                </c:pt>
                <c:pt idx="3">
                  <c:v>8.3000000000000004E-2</c:v>
                </c:pt>
                <c:pt idx="4">
                  <c:v>0.379</c:v>
                </c:pt>
                <c:pt idx="5">
                  <c:v>1.9E-2</c:v>
                </c:pt>
                <c:pt idx="6">
                  <c:v>0.26100000000000001</c:v>
                </c:pt>
                <c:pt idx="7">
                  <c:v>6.7000000000000004E-2</c:v>
                </c:pt>
                <c:pt idx="8">
                  <c:v>2.1999999999999999E-2</c:v>
                </c:pt>
              </c:numCache>
            </c:numRef>
          </c:val>
          <c:extLst>
            <c:ext xmlns:c16="http://schemas.microsoft.com/office/drawing/2014/chart" uri="{C3380CC4-5D6E-409C-BE32-E72D297353CC}">
              <c16:uniqueId val="{00000000-B662-6246-8D20-0C7BD8085F66}"/>
            </c:ext>
          </c:extLst>
        </c:ser>
        <c:ser>
          <c:idx val="1"/>
          <c:order val="1"/>
          <c:tx>
            <c:strRef>
              <c:f>Sheet1!$C$1</c:f>
              <c:strCache>
                <c:ptCount val="1"/>
                <c:pt idx="0">
                  <c:v>Racial Composition of Expelled Students</c:v>
                </c:pt>
              </c:strCache>
            </c:strRef>
          </c:tx>
          <c:spPr>
            <a:solidFill>
              <a:schemeClr val="accent2"/>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Sheet1!$C$2:$C$10</c:f>
              <c:numCache>
                <c:formatCode>0.0%</c:formatCode>
                <c:ptCount val="9"/>
                <c:pt idx="0">
                  <c:v>0</c:v>
                </c:pt>
                <c:pt idx="1">
                  <c:v>0</c:v>
                </c:pt>
                <c:pt idx="2">
                  <c:v>0</c:v>
                </c:pt>
                <c:pt idx="3">
                  <c:v>0</c:v>
                </c:pt>
                <c:pt idx="4">
                  <c:v>0.77800000000000002</c:v>
                </c:pt>
                <c:pt idx="5">
                  <c:v>0</c:v>
                </c:pt>
                <c:pt idx="6">
                  <c:v>0.14799999999999999</c:v>
                </c:pt>
                <c:pt idx="7">
                  <c:v>3.6999999999999998E-2</c:v>
                </c:pt>
                <c:pt idx="8">
                  <c:v>3.6999999999999998E-2</c:v>
                </c:pt>
              </c:numCache>
            </c:numRef>
          </c:val>
          <c:extLst>
            <c:ext xmlns:c16="http://schemas.microsoft.com/office/drawing/2014/chart" uri="{C3380CC4-5D6E-409C-BE32-E72D297353CC}">
              <c16:uniqueId val="{00000001-B662-6246-8D20-0C7BD8085F66}"/>
            </c:ext>
          </c:extLst>
        </c:ser>
        <c:dLbls>
          <c:showLegendKey val="0"/>
          <c:showVal val="0"/>
          <c:showCatName val="0"/>
          <c:showSerName val="0"/>
          <c:showPercent val="0"/>
          <c:showBubbleSize val="0"/>
        </c:dLbls>
        <c:gapWidth val="150"/>
        <c:axId val="49281280"/>
        <c:axId val="49291264"/>
      </c:barChart>
      <c:lineChart>
        <c:grouping val="standard"/>
        <c:varyColors val="0"/>
        <c:ser>
          <c:idx val="2"/>
          <c:order val="2"/>
          <c:tx>
            <c:strRef>
              <c:f>Sheet1!$D$1</c:f>
              <c:strCache>
                <c:ptCount val="1"/>
                <c:pt idx="0">
                  <c:v>Disparity Between Expulsion Percentage and Composition of Whole Student Body</c:v>
                </c:pt>
              </c:strCache>
            </c:strRef>
          </c:tx>
          <c:spPr>
            <a:ln w="28575" cap="rnd">
              <a:solidFill>
                <a:schemeClr val="accent3"/>
              </a:solidFill>
              <a:round/>
            </a:ln>
            <a:effectLst/>
          </c:spPr>
          <c:marker>
            <c:symbol val="none"/>
          </c:marker>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Sheet1!$D$2:$D$10</c:f>
              <c:numCache>
                <c:formatCode>0.00</c:formatCode>
                <c:ptCount val="9"/>
                <c:pt idx="0">
                  <c:v>-0.02</c:v>
                </c:pt>
                <c:pt idx="1">
                  <c:v>-2E-3</c:v>
                </c:pt>
                <c:pt idx="2">
                  <c:v>-0.15</c:v>
                </c:pt>
                <c:pt idx="3">
                  <c:v>-0.08</c:v>
                </c:pt>
                <c:pt idx="4">
                  <c:v>0.4</c:v>
                </c:pt>
                <c:pt idx="5">
                  <c:v>-0.02</c:v>
                </c:pt>
                <c:pt idx="6">
                  <c:v>-0.11</c:v>
                </c:pt>
                <c:pt idx="7">
                  <c:v>-0.03</c:v>
                </c:pt>
                <c:pt idx="8">
                  <c:v>0.01</c:v>
                </c:pt>
              </c:numCache>
            </c:numRef>
          </c:val>
          <c:smooth val="0"/>
          <c:extLst>
            <c:ext xmlns:c16="http://schemas.microsoft.com/office/drawing/2014/chart" uri="{C3380CC4-5D6E-409C-BE32-E72D297353CC}">
              <c16:uniqueId val="{00000002-B662-6246-8D20-0C7BD8085F66}"/>
            </c:ext>
          </c:extLst>
        </c:ser>
        <c:dLbls>
          <c:showLegendKey val="0"/>
          <c:showVal val="0"/>
          <c:showCatName val="0"/>
          <c:showSerName val="0"/>
          <c:showPercent val="0"/>
          <c:showBubbleSize val="0"/>
        </c:dLbls>
        <c:marker val="1"/>
        <c:smooth val="0"/>
        <c:axId val="49281280"/>
        <c:axId val="49291264"/>
      </c:lineChart>
      <c:catAx>
        <c:axId val="4928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291264"/>
        <c:crosses val="autoZero"/>
        <c:auto val="1"/>
        <c:lblAlgn val="ctr"/>
        <c:lblOffset val="100"/>
        <c:noMultiLvlLbl val="0"/>
      </c:catAx>
      <c:valAx>
        <c:axId val="49291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8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alibri" panose="020F0502020204030204"/>
              </a:rPr>
              <a:t> San </a:t>
            </a: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rPr>
              <a:t>Francisco </a:t>
            </a:r>
            <a:r>
              <a:rPr kumimoji="0" lang="en-US" sz="2400" b="0" i="0" u="none" strike="noStrike" kern="1200" cap="none" spc="0" normalizeH="0" baseline="0" noProof="0" dirty="0" smtClean="0">
                <a:ln>
                  <a:noFill/>
                </a:ln>
                <a:solidFill>
                  <a:prstClr val="black">
                    <a:lumMod val="65000"/>
                    <a:lumOff val="35000"/>
                  </a:prstClr>
                </a:solidFill>
                <a:effectLst/>
                <a:uLnTx/>
                <a:uFillTx/>
                <a:latin typeface="Calibri" panose="020F0502020204030204"/>
              </a:rPr>
              <a:t>County Expulsion Rates 2017-2018</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Total Student Population</c:v>
                </c:pt>
              </c:strCache>
            </c:strRef>
          </c:tx>
          <c:spPr>
            <a:solidFill>
              <a:schemeClr val="accent1"/>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Sheet1!$B$2:$B$10</c:f>
              <c:numCache>
                <c:formatCode>0.0%</c:formatCode>
                <c:ptCount val="9"/>
                <c:pt idx="0">
                  <c:v>0.111</c:v>
                </c:pt>
                <c:pt idx="1">
                  <c:v>5.0000000000000001E-3</c:v>
                </c:pt>
                <c:pt idx="2">
                  <c:v>0.26200000000000001</c:v>
                </c:pt>
                <c:pt idx="3">
                  <c:v>3.6999999999999998E-2</c:v>
                </c:pt>
                <c:pt idx="4">
                  <c:v>0.34399999999999997</c:v>
                </c:pt>
                <c:pt idx="5">
                  <c:v>0.01</c:v>
                </c:pt>
                <c:pt idx="6">
                  <c:v>0.14399999999999999</c:v>
                </c:pt>
                <c:pt idx="7">
                  <c:v>4.7E-2</c:v>
                </c:pt>
                <c:pt idx="8">
                  <c:v>0.04</c:v>
                </c:pt>
              </c:numCache>
            </c:numRef>
          </c:val>
          <c:extLst>
            <c:ext xmlns:c16="http://schemas.microsoft.com/office/drawing/2014/chart" uri="{C3380CC4-5D6E-409C-BE32-E72D297353CC}">
              <c16:uniqueId val="{00000000-4E1E-4ED3-A9CE-4B1ABA64B84F}"/>
            </c:ext>
          </c:extLst>
        </c:ser>
        <c:ser>
          <c:idx val="1"/>
          <c:order val="1"/>
          <c:tx>
            <c:strRef>
              <c:f>Sheet1!$C$1</c:f>
              <c:strCache>
                <c:ptCount val="1"/>
                <c:pt idx="0">
                  <c:v>Racial Composition of Expelled Students*</c:v>
                </c:pt>
              </c:strCache>
            </c:strRef>
          </c:tx>
          <c:spPr>
            <a:solidFill>
              <a:schemeClr val="accent2"/>
            </a:solidFill>
            <a:ln>
              <a:noFill/>
            </a:ln>
            <a:effectLst/>
          </c:spPr>
          <c:invertIfNegative val="0"/>
          <c:cat>
            <c:strRef>
              <c:f>Sheet1!$A$2:$A$10</c:f>
              <c:strCache>
                <c:ptCount val="9"/>
                <c:pt idx="0">
                  <c:v>African American</c:v>
                </c:pt>
                <c:pt idx="1">
                  <c:v>American Indian or Alaska Native</c:v>
                </c:pt>
                <c:pt idx="2">
                  <c:v>Asian</c:v>
                </c:pt>
                <c:pt idx="3">
                  <c:v>Filipinx</c:v>
                </c:pt>
                <c:pt idx="4">
                  <c:v>Latinx</c:v>
                </c:pt>
                <c:pt idx="5">
                  <c:v>Pacific Islander</c:v>
                </c:pt>
                <c:pt idx="6">
                  <c:v>White</c:v>
                </c:pt>
                <c:pt idx="7">
                  <c:v>Multiracial</c:v>
                </c:pt>
                <c:pt idx="8">
                  <c:v>None Reported</c:v>
                </c:pt>
              </c:strCache>
            </c:strRef>
          </c:cat>
          <c:val>
            <c:numRef>
              <c:f>Sheet1!$C$2:$C$10</c:f>
              <c:numCache>
                <c:formatCode>0.0%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4E1E-4ED3-A9CE-4B1ABA64B84F}"/>
            </c:ext>
          </c:extLst>
        </c:ser>
        <c:dLbls>
          <c:showLegendKey val="0"/>
          <c:showVal val="0"/>
          <c:showCatName val="0"/>
          <c:showSerName val="0"/>
          <c:showPercent val="0"/>
          <c:showBubbleSize val="0"/>
        </c:dLbls>
        <c:gapWidth val="150"/>
        <c:axId val="49340416"/>
        <c:axId val="49341952"/>
      </c:barChart>
      <c:catAx>
        <c:axId val="493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41952"/>
        <c:crosses val="autoZero"/>
        <c:auto val="1"/>
        <c:lblAlgn val="ctr"/>
        <c:lblOffset val="100"/>
        <c:noMultiLvlLbl val="0"/>
      </c:catAx>
      <c:valAx>
        <c:axId val="49341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40416"/>
        <c:crosses val="autoZero"/>
        <c:crossBetween val="between"/>
      </c:valAx>
      <c:spPr>
        <a:noFill/>
        <a:ln>
          <a:noFill/>
        </a:ln>
        <a:effectLst/>
      </c:spPr>
    </c:plotArea>
    <c:legend>
      <c:legendPos val="b"/>
      <c:layout>
        <c:manualLayout>
          <c:xMode val="edge"/>
          <c:yMode val="edge"/>
          <c:x val="8.6651506923703346E-3"/>
          <c:y val="0.88629939077770281"/>
          <c:w val="0.98123280387365375"/>
          <c:h val="0.102332517575785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6FF60-2C61-4C9F-9525-1CC26F4AC6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9B0883D-9CFF-4FFD-BA7B-478257A04579}">
      <dgm:prSet phldrT="[Text]" custT="1"/>
      <dgm:spPr>
        <a:solidFill>
          <a:srgbClr val="002060"/>
        </a:solidFill>
      </dgm:spPr>
      <dgm:t>
        <a:bodyPr/>
        <a:lstStyle/>
        <a:p>
          <a:r>
            <a:rPr lang="en-US" sz="1800" b="1" dirty="0" smtClean="0"/>
            <a:t>Act &amp; initial suspension</a:t>
          </a:r>
          <a:endParaRPr lang="en-US" sz="2000" b="1" dirty="0"/>
        </a:p>
      </dgm:t>
    </dgm:pt>
    <dgm:pt modelId="{7F34CE4C-C5B8-4BDE-B2E8-CBBE461A2765}" type="parTrans" cxnId="{B0A7C3A4-887E-4605-9A5F-8F1323707E22}">
      <dgm:prSet/>
      <dgm:spPr/>
      <dgm:t>
        <a:bodyPr/>
        <a:lstStyle/>
        <a:p>
          <a:endParaRPr lang="en-US"/>
        </a:p>
      </dgm:t>
    </dgm:pt>
    <dgm:pt modelId="{63EA9434-3E7A-4889-9D58-219001C4F023}" type="sibTrans" cxnId="{B0A7C3A4-887E-4605-9A5F-8F1323707E22}">
      <dgm:prSet/>
      <dgm:spPr/>
      <dgm:t>
        <a:bodyPr/>
        <a:lstStyle/>
        <a:p>
          <a:endParaRPr lang="en-US"/>
        </a:p>
      </dgm:t>
    </dgm:pt>
    <dgm:pt modelId="{D177A653-00D9-4D66-B327-5EFEF54F4EE9}">
      <dgm:prSet phldrT="[Text]" custT="1"/>
      <dgm:spPr>
        <a:solidFill>
          <a:srgbClr val="002060"/>
        </a:solidFill>
      </dgm:spPr>
      <dgm:t>
        <a:bodyPr/>
        <a:lstStyle/>
        <a:p>
          <a:r>
            <a:rPr lang="en-US" sz="1800" b="1" dirty="0" smtClean="0"/>
            <a:t>Extension of suspension </a:t>
          </a:r>
          <a:r>
            <a:rPr lang="en-US" sz="2000" b="1" dirty="0" smtClean="0"/>
            <a:t>meeting</a:t>
          </a:r>
          <a:endParaRPr lang="en-US" sz="1800" b="1" dirty="0"/>
        </a:p>
      </dgm:t>
    </dgm:pt>
    <dgm:pt modelId="{B8C216CA-B50C-4C07-97B9-9A594EAC8E43}" type="parTrans" cxnId="{AC1382C9-379A-42F8-AEB0-639D2DBBB372}">
      <dgm:prSet/>
      <dgm:spPr/>
      <dgm:t>
        <a:bodyPr/>
        <a:lstStyle/>
        <a:p>
          <a:endParaRPr lang="en-US"/>
        </a:p>
      </dgm:t>
    </dgm:pt>
    <dgm:pt modelId="{4C440A7B-8AD2-4711-B182-AD9545508A68}" type="sibTrans" cxnId="{AC1382C9-379A-42F8-AEB0-639D2DBBB372}">
      <dgm:prSet/>
      <dgm:spPr/>
      <dgm:t>
        <a:bodyPr/>
        <a:lstStyle/>
        <a:p>
          <a:endParaRPr lang="en-US"/>
        </a:p>
      </dgm:t>
    </dgm:pt>
    <dgm:pt modelId="{9657A7DD-2037-499E-B43F-176ABCBCFEBD}">
      <dgm:prSet phldrT="[Text]" custT="1"/>
      <dgm:spPr>
        <a:solidFill>
          <a:srgbClr val="002060"/>
        </a:solidFill>
      </dgm:spPr>
      <dgm:t>
        <a:bodyPr/>
        <a:lstStyle/>
        <a:p>
          <a:r>
            <a:rPr lang="en-US" sz="1400" dirty="0" smtClean="0"/>
            <a:t>Informal meeting must happen within five schooldays.  </a:t>
          </a:r>
          <a:endParaRPr lang="en-US" sz="1400" dirty="0"/>
        </a:p>
      </dgm:t>
    </dgm:pt>
    <dgm:pt modelId="{1D7A9FFA-5C69-49EE-B9B7-87A8699CE132}" type="parTrans" cxnId="{13939877-B72D-4A5E-B2EC-E09F62B52C16}">
      <dgm:prSet/>
      <dgm:spPr/>
      <dgm:t>
        <a:bodyPr/>
        <a:lstStyle/>
        <a:p>
          <a:endParaRPr lang="en-US"/>
        </a:p>
      </dgm:t>
    </dgm:pt>
    <dgm:pt modelId="{195EC8AB-4F41-4882-8CD6-C4ABCCA46AB8}" type="sibTrans" cxnId="{13939877-B72D-4A5E-B2EC-E09F62B52C16}">
      <dgm:prSet/>
      <dgm:spPr/>
      <dgm:t>
        <a:bodyPr/>
        <a:lstStyle/>
        <a:p>
          <a:endParaRPr lang="en-US"/>
        </a:p>
      </dgm:t>
    </dgm:pt>
    <dgm:pt modelId="{407E8317-E4D0-4415-B4B8-B2F05B79E93C}">
      <dgm:prSet phldrT="[Text]" custT="1"/>
      <dgm:spPr>
        <a:solidFill>
          <a:srgbClr val="0070C0"/>
        </a:solidFill>
      </dgm:spPr>
      <dgm:t>
        <a:bodyPr/>
        <a:lstStyle/>
        <a:p>
          <a:r>
            <a:rPr lang="en-US" sz="1800" b="1" dirty="0" smtClean="0"/>
            <a:t>Manifestation Determination Review</a:t>
          </a:r>
          <a:endParaRPr lang="en-US" sz="1800" b="1" dirty="0"/>
        </a:p>
      </dgm:t>
    </dgm:pt>
    <dgm:pt modelId="{39D9E7DE-369F-4D94-BAD8-39832102C203}" type="parTrans" cxnId="{A8A8E721-E475-4900-9732-DC4DEE89BA1F}">
      <dgm:prSet/>
      <dgm:spPr/>
      <dgm:t>
        <a:bodyPr/>
        <a:lstStyle/>
        <a:p>
          <a:endParaRPr lang="en-US"/>
        </a:p>
      </dgm:t>
    </dgm:pt>
    <dgm:pt modelId="{781FA019-E997-473B-8823-B82F768F784D}" type="sibTrans" cxnId="{A8A8E721-E475-4900-9732-DC4DEE89BA1F}">
      <dgm:prSet/>
      <dgm:spPr/>
      <dgm:t>
        <a:bodyPr/>
        <a:lstStyle/>
        <a:p>
          <a:endParaRPr lang="en-US"/>
        </a:p>
      </dgm:t>
    </dgm:pt>
    <dgm:pt modelId="{9A9F0288-6254-436C-987C-5E990160AFC7}">
      <dgm:prSet phldrT="[Text]" custT="1"/>
      <dgm:spPr>
        <a:solidFill>
          <a:srgbClr val="0070C0"/>
        </a:solidFill>
      </dgm:spPr>
      <dgm:t>
        <a:bodyPr/>
        <a:lstStyle/>
        <a:p>
          <a:r>
            <a:rPr lang="en-US" sz="1400" dirty="0" smtClean="0"/>
            <a:t>Meeting to determine whether disability protections apply</a:t>
          </a:r>
          <a:endParaRPr lang="en-US" sz="1400" dirty="0"/>
        </a:p>
      </dgm:t>
    </dgm:pt>
    <dgm:pt modelId="{3FE7FA2C-03C2-40EC-9BAA-98D703C878C9}" type="parTrans" cxnId="{7B865DA4-28C5-4946-ACB1-875EE29D42EE}">
      <dgm:prSet/>
      <dgm:spPr/>
      <dgm:t>
        <a:bodyPr/>
        <a:lstStyle/>
        <a:p>
          <a:endParaRPr lang="en-US"/>
        </a:p>
      </dgm:t>
    </dgm:pt>
    <dgm:pt modelId="{3A93F4AD-3984-4EF4-A4A5-1E82AE0E2BEC}" type="sibTrans" cxnId="{7B865DA4-28C5-4946-ACB1-875EE29D42EE}">
      <dgm:prSet/>
      <dgm:spPr/>
      <dgm:t>
        <a:bodyPr/>
        <a:lstStyle/>
        <a:p>
          <a:endParaRPr lang="en-US"/>
        </a:p>
      </dgm:t>
    </dgm:pt>
    <dgm:pt modelId="{C6034632-A23B-410F-A9A0-FDB7A3D57EA1}">
      <dgm:prSet phldrT="[Text]" custT="1"/>
      <dgm:spPr>
        <a:solidFill>
          <a:srgbClr val="002060"/>
        </a:solidFill>
      </dgm:spPr>
      <dgm:t>
        <a:bodyPr/>
        <a:lstStyle/>
        <a:p>
          <a:r>
            <a:rPr lang="en-US" sz="2000" b="1" dirty="0" smtClean="0"/>
            <a:t>Hearing</a:t>
          </a:r>
          <a:endParaRPr lang="en-US" sz="2400" b="1" dirty="0"/>
        </a:p>
      </dgm:t>
    </dgm:pt>
    <dgm:pt modelId="{C0A940DC-D3DD-491A-8DB1-82C1947BEF3E}" type="parTrans" cxnId="{E04A7F19-EB45-4B49-9ABB-BE28BCBEEFB9}">
      <dgm:prSet/>
      <dgm:spPr/>
      <dgm:t>
        <a:bodyPr/>
        <a:lstStyle/>
        <a:p>
          <a:endParaRPr lang="en-US"/>
        </a:p>
      </dgm:t>
    </dgm:pt>
    <dgm:pt modelId="{73EBBC95-DA04-4591-951C-A3F153D6D320}" type="sibTrans" cxnId="{E04A7F19-EB45-4B49-9ABB-BE28BCBEEFB9}">
      <dgm:prSet/>
      <dgm:spPr/>
      <dgm:t>
        <a:bodyPr/>
        <a:lstStyle/>
        <a:p>
          <a:endParaRPr lang="en-US"/>
        </a:p>
      </dgm:t>
    </dgm:pt>
    <dgm:pt modelId="{063D8F07-77A4-49CC-91E6-3A94E4CF491C}">
      <dgm:prSet phldrT="[Text]" custT="1"/>
      <dgm:spPr>
        <a:solidFill>
          <a:srgbClr val="002060"/>
        </a:solidFill>
      </dgm:spPr>
      <dgm:t>
        <a:bodyPr/>
        <a:lstStyle/>
        <a:p>
          <a:r>
            <a:rPr lang="en-US" sz="1400" dirty="0" smtClean="0"/>
            <a:t>Must happen with 30 schooldays of principal determination </a:t>
          </a:r>
          <a:endParaRPr lang="en-US" sz="1400" dirty="0"/>
        </a:p>
      </dgm:t>
    </dgm:pt>
    <dgm:pt modelId="{3DA477A6-413E-4389-AAAA-994B08A98353}" type="parTrans" cxnId="{17892D99-CC38-4556-AFCD-5122F2105C38}">
      <dgm:prSet/>
      <dgm:spPr/>
      <dgm:t>
        <a:bodyPr/>
        <a:lstStyle/>
        <a:p>
          <a:endParaRPr lang="en-US"/>
        </a:p>
      </dgm:t>
    </dgm:pt>
    <dgm:pt modelId="{F7C4DC8A-3492-40B2-B930-9E170128A031}" type="sibTrans" cxnId="{17892D99-CC38-4556-AFCD-5122F2105C38}">
      <dgm:prSet/>
      <dgm:spPr/>
      <dgm:t>
        <a:bodyPr/>
        <a:lstStyle/>
        <a:p>
          <a:endParaRPr lang="en-US"/>
        </a:p>
      </dgm:t>
    </dgm:pt>
    <dgm:pt modelId="{D1E958A1-ADA2-4B1C-995F-8E4557E71A09}">
      <dgm:prSet phldrT="[Text]" custT="1"/>
      <dgm:spPr>
        <a:solidFill>
          <a:srgbClr val="002060"/>
        </a:solidFill>
      </dgm:spPr>
      <dgm:t>
        <a:bodyPr/>
        <a:lstStyle/>
        <a:p>
          <a:r>
            <a:rPr lang="en-US" sz="1400" dirty="0" smtClean="0"/>
            <a:t>Student entitled to continuance</a:t>
          </a:r>
          <a:endParaRPr lang="en-US" sz="1400" dirty="0"/>
        </a:p>
      </dgm:t>
    </dgm:pt>
    <dgm:pt modelId="{D4A0CD83-549E-4529-A76D-5B10C953EDAB}" type="parTrans" cxnId="{F02410A0-4697-459A-AC25-5C3B37E06AE7}">
      <dgm:prSet/>
      <dgm:spPr/>
      <dgm:t>
        <a:bodyPr/>
        <a:lstStyle/>
        <a:p>
          <a:endParaRPr lang="en-US"/>
        </a:p>
      </dgm:t>
    </dgm:pt>
    <dgm:pt modelId="{344D84D7-D744-4AB1-877C-D460396ED4A4}" type="sibTrans" cxnId="{F02410A0-4697-459A-AC25-5C3B37E06AE7}">
      <dgm:prSet/>
      <dgm:spPr/>
      <dgm:t>
        <a:bodyPr/>
        <a:lstStyle/>
        <a:p>
          <a:endParaRPr lang="en-US"/>
        </a:p>
      </dgm:t>
    </dgm:pt>
    <dgm:pt modelId="{6E69B302-C64D-4721-87A4-D96BFF7406BF}">
      <dgm:prSet phldrT="[Text]" custT="1"/>
      <dgm:spPr>
        <a:solidFill>
          <a:srgbClr val="002060"/>
        </a:solidFill>
      </dgm:spPr>
      <dgm:t>
        <a:bodyPr/>
        <a:lstStyle/>
        <a:p>
          <a:r>
            <a:rPr lang="en-US" sz="1400" dirty="0" smtClean="0"/>
            <a:t>Notice requirements</a:t>
          </a:r>
          <a:endParaRPr lang="en-US" sz="1400" dirty="0"/>
        </a:p>
      </dgm:t>
    </dgm:pt>
    <dgm:pt modelId="{BA8BD37E-DA8E-4752-8CD0-E002B8B0688C}" type="parTrans" cxnId="{923CC475-F74E-4105-A4AA-7EF1CF50CC6B}">
      <dgm:prSet/>
      <dgm:spPr/>
      <dgm:t>
        <a:bodyPr/>
        <a:lstStyle/>
        <a:p>
          <a:endParaRPr lang="en-US"/>
        </a:p>
      </dgm:t>
    </dgm:pt>
    <dgm:pt modelId="{44E274D5-2295-4F40-BA8D-33C823651312}" type="sibTrans" cxnId="{923CC475-F74E-4105-A4AA-7EF1CF50CC6B}">
      <dgm:prSet/>
      <dgm:spPr/>
      <dgm:t>
        <a:bodyPr/>
        <a:lstStyle/>
        <a:p>
          <a:endParaRPr lang="en-US"/>
        </a:p>
      </dgm:t>
    </dgm:pt>
    <dgm:pt modelId="{8B2011F4-6880-44B1-8222-D48CF4357BDA}">
      <dgm:prSet phldrT="[Text]" custT="1"/>
      <dgm:spPr>
        <a:solidFill>
          <a:srgbClr val="002060"/>
        </a:solidFill>
      </dgm:spPr>
      <dgm:t>
        <a:bodyPr/>
        <a:lstStyle/>
        <a:p>
          <a:r>
            <a:rPr lang="en-US" sz="1400" dirty="0" smtClean="0"/>
            <a:t>Basic discovery</a:t>
          </a:r>
          <a:endParaRPr lang="en-US" sz="1400" dirty="0"/>
        </a:p>
      </dgm:t>
    </dgm:pt>
    <dgm:pt modelId="{14C2B692-A5B6-40FD-BF59-1CED8F735684}" type="parTrans" cxnId="{55ABD831-79A1-4546-8CF7-390B8E04FF6A}">
      <dgm:prSet/>
      <dgm:spPr/>
      <dgm:t>
        <a:bodyPr/>
        <a:lstStyle/>
        <a:p>
          <a:endParaRPr lang="en-US"/>
        </a:p>
      </dgm:t>
    </dgm:pt>
    <dgm:pt modelId="{2E6BDB83-EC99-4156-B31D-3752A02BE952}" type="sibTrans" cxnId="{55ABD831-79A1-4546-8CF7-390B8E04FF6A}">
      <dgm:prSet/>
      <dgm:spPr/>
      <dgm:t>
        <a:bodyPr/>
        <a:lstStyle/>
        <a:p>
          <a:endParaRPr lang="en-US"/>
        </a:p>
      </dgm:t>
    </dgm:pt>
    <dgm:pt modelId="{0C66E675-4E87-4BE2-99EB-9642659F76CC}">
      <dgm:prSet phldrT="[Text]" custT="1"/>
      <dgm:spPr>
        <a:solidFill>
          <a:srgbClr val="002060"/>
        </a:solidFill>
      </dgm:spPr>
      <dgm:t>
        <a:bodyPr/>
        <a:lstStyle/>
        <a:p>
          <a:r>
            <a:rPr lang="en-US" sz="1400" dirty="0" smtClean="0"/>
            <a:t>Adversarial hearing with witnesses </a:t>
          </a:r>
          <a:endParaRPr lang="en-US" sz="1400" dirty="0"/>
        </a:p>
      </dgm:t>
    </dgm:pt>
    <dgm:pt modelId="{941F4A5C-3D7A-4D20-8604-FC2BA01DF240}" type="parTrans" cxnId="{BBB79508-D399-4175-84E4-0355267C2EC0}">
      <dgm:prSet/>
      <dgm:spPr/>
      <dgm:t>
        <a:bodyPr/>
        <a:lstStyle/>
        <a:p>
          <a:endParaRPr lang="en-US"/>
        </a:p>
      </dgm:t>
    </dgm:pt>
    <dgm:pt modelId="{79B01E8B-3C22-4DC1-8561-E908A5E83C3C}" type="sibTrans" cxnId="{BBB79508-D399-4175-84E4-0355267C2EC0}">
      <dgm:prSet/>
      <dgm:spPr/>
      <dgm:t>
        <a:bodyPr/>
        <a:lstStyle/>
        <a:p>
          <a:endParaRPr lang="en-US"/>
        </a:p>
      </dgm:t>
    </dgm:pt>
    <dgm:pt modelId="{EAD90F4F-73D4-4B58-85BF-C6DF686870D3}">
      <dgm:prSet phldrT="[Text]"/>
      <dgm:spPr>
        <a:solidFill>
          <a:srgbClr val="002060"/>
        </a:solidFill>
      </dgm:spPr>
      <dgm:t>
        <a:bodyPr/>
        <a:lstStyle/>
        <a:p>
          <a:r>
            <a:rPr lang="en-US" b="1" dirty="0" smtClean="0"/>
            <a:t>School board meeting</a:t>
          </a:r>
          <a:endParaRPr lang="en-US" b="1" dirty="0"/>
        </a:p>
      </dgm:t>
    </dgm:pt>
    <dgm:pt modelId="{BF117025-6F6B-423F-B4FE-8013983FEAB8}" type="parTrans" cxnId="{28E1F220-6E49-439B-89AC-7E160FE9FF12}">
      <dgm:prSet/>
      <dgm:spPr/>
      <dgm:t>
        <a:bodyPr/>
        <a:lstStyle/>
        <a:p>
          <a:endParaRPr lang="en-US"/>
        </a:p>
      </dgm:t>
    </dgm:pt>
    <dgm:pt modelId="{BE2C1F87-1646-42C3-91BC-288A3C1278F3}" type="sibTrans" cxnId="{28E1F220-6E49-439B-89AC-7E160FE9FF12}">
      <dgm:prSet/>
      <dgm:spPr/>
      <dgm:t>
        <a:bodyPr/>
        <a:lstStyle/>
        <a:p>
          <a:endParaRPr lang="en-US"/>
        </a:p>
      </dgm:t>
    </dgm:pt>
    <dgm:pt modelId="{6F07FC4F-3545-42C4-A387-72480FBC1EAB}">
      <dgm:prSet phldrT="[Text]"/>
      <dgm:spPr>
        <a:solidFill>
          <a:srgbClr val="002060"/>
        </a:solidFill>
      </dgm:spPr>
      <dgm:t>
        <a:bodyPr/>
        <a:lstStyle/>
        <a:p>
          <a:r>
            <a:rPr lang="en-US" dirty="0" smtClean="0"/>
            <a:t>Reviews hearing panel determination</a:t>
          </a:r>
          <a:endParaRPr lang="en-US" dirty="0"/>
        </a:p>
      </dgm:t>
    </dgm:pt>
    <dgm:pt modelId="{9434F671-1116-42B0-8710-CB59CA90279C}" type="parTrans" cxnId="{E853EC90-F594-4E98-B505-F7B7C0DEE6A2}">
      <dgm:prSet/>
      <dgm:spPr/>
      <dgm:t>
        <a:bodyPr/>
        <a:lstStyle/>
        <a:p>
          <a:endParaRPr lang="en-US"/>
        </a:p>
      </dgm:t>
    </dgm:pt>
    <dgm:pt modelId="{7E682C9D-023F-4CC8-B830-F2EEAF3E1D50}" type="sibTrans" cxnId="{E853EC90-F594-4E98-B505-F7B7C0DEE6A2}">
      <dgm:prSet/>
      <dgm:spPr/>
      <dgm:t>
        <a:bodyPr/>
        <a:lstStyle/>
        <a:p>
          <a:endParaRPr lang="en-US"/>
        </a:p>
      </dgm:t>
    </dgm:pt>
    <dgm:pt modelId="{8304A472-908D-4B6A-8409-6BE9AF82CEF5}">
      <dgm:prSet phldrT="[Text]" custT="1"/>
      <dgm:spPr>
        <a:solidFill>
          <a:srgbClr val="002060"/>
        </a:solidFill>
      </dgm:spPr>
      <dgm:t>
        <a:bodyPr/>
        <a:lstStyle/>
        <a:p>
          <a:r>
            <a:rPr lang="en-US" sz="1400" dirty="0" smtClean="0"/>
            <a:t>Parent must attend.  Attorney can attend</a:t>
          </a:r>
          <a:endParaRPr lang="en-US" sz="1400" dirty="0"/>
        </a:p>
      </dgm:t>
    </dgm:pt>
    <dgm:pt modelId="{0A6C5155-C080-4005-8B7C-D0020D88C470}" type="parTrans" cxnId="{3B6D4708-DEBA-4008-B6BA-9E9927B6FDB3}">
      <dgm:prSet/>
      <dgm:spPr/>
      <dgm:t>
        <a:bodyPr/>
        <a:lstStyle/>
        <a:p>
          <a:endParaRPr lang="en-US"/>
        </a:p>
      </dgm:t>
    </dgm:pt>
    <dgm:pt modelId="{9C25F0A5-8021-4641-8A71-ACB27EB30BB4}" type="sibTrans" cxnId="{3B6D4708-DEBA-4008-B6BA-9E9927B6FDB3}">
      <dgm:prSet/>
      <dgm:spPr/>
      <dgm:t>
        <a:bodyPr/>
        <a:lstStyle/>
        <a:p>
          <a:endParaRPr lang="en-US"/>
        </a:p>
      </dgm:t>
    </dgm:pt>
    <dgm:pt modelId="{FD683074-1BE7-4921-8D1E-FE50577E6AE9}">
      <dgm:prSet phldrT="[Text]"/>
      <dgm:spPr>
        <a:solidFill>
          <a:srgbClr val="002060"/>
        </a:solidFill>
      </dgm:spPr>
      <dgm:t>
        <a:bodyPr/>
        <a:lstStyle/>
        <a:p>
          <a:endParaRPr lang="en-US" dirty="0"/>
        </a:p>
      </dgm:t>
    </dgm:pt>
    <dgm:pt modelId="{C64B8AEC-D5FD-4971-8000-FBA073457D69}" type="parTrans" cxnId="{291E47EF-BA7E-4661-965D-21DA1DB16CF4}">
      <dgm:prSet/>
      <dgm:spPr/>
      <dgm:t>
        <a:bodyPr/>
        <a:lstStyle/>
        <a:p>
          <a:endParaRPr lang="en-US"/>
        </a:p>
      </dgm:t>
    </dgm:pt>
    <dgm:pt modelId="{A83AE0D4-1A21-4565-9471-45CA285569FD}" type="sibTrans" cxnId="{291E47EF-BA7E-4661-965D-21DA1DB16CF4}">
      <dgm:prSet/>
      <dgm:spPr/>
      <dgm:t>
        <a:bodyPr/>
        <a:lstStyle/>
        <a:p>
          <a:endParaRPr lang="en-US"/>
        </a:p>
      </dgm:t>
    </dgm:pt>
    <dgm:pt modelId="{33D8634C-CFC6-426C-ACBD-68C9443A1097}">
      <dgm:prSet phldrT="[Text]"/>
      <dgm:spPr>
        <a:solidFill>
          <a:srgbClr val="002060"/>
        </a:solidFill>
      </dgm:spPr>
      <dgm:t>
        <a:bodyPr/>
        <a:lstStyle/>
        <a:p>
          <a:r>
            <a:rPr lang="en-US" dirty="0" smtClean="0"/>
            <a:t>No opportunity to introduce evidence</a:t>
          </a:r>
          <a:endParaRPr lang="en-US" dirty="0"/>
        </a:p>
      </dgm:t>
    </dgm:pt>
    <dgm:pt modelId="{E6FBADF7-62B0-48D6-A999-B444E49458F6}" type="parTrans" cxnId="{772074A7-2B44-4D7F-AFC3-5A388024C0BA}">
      <dgm:prSet/>
      <dgm:spPr/>
      <dgm:t>
        <a:bodyPr/>
        <a:lstStyle/>
        <a:p>
          <a:endParaRPr lang="en-US"/>
        </a:p>
      </dgm:t>
    </dgm:pt>
    <dgm:pt modelId="{36228809-56EE-4BDB-8DCB-01605D9F226B}" type="sibTrans" cxnId="{772074A7-2B44-4D7F-AFC3-5A388024C0BA}">
      <dgm:prSet/>
      <dgm:spPr/>
      <dgm:t>
        <a:bodyPr/>
        <a:lstStyle/>
        <a:p>
          <a:endParaRPr lang="en-US"/>
        </a:p>
      </dgm:t>
    </dgm:pt>
    <dgm:pt modelId="{8A5413D0-81EC-46C7-BB37-A29B609CACE8}">
      <dgm:prSet phldrT="[Text]"/>
      <dgm:spPr>
        <a:solidFill>
          <a:srgbClr val="002060"/>
        </a:solidFill>
      </dgm:spPr>
      <dgm:t>
        <a:bodyPr/>
        <a:lstStyle/>
        <a:p>
          <a:r>
            <a:rPr lang="en-US" dirty="0" smtClean="0"/>
            <a:t>Frequently pro forma</a:t>
          </a:r>
          <a:endParaRPr lang="en-US" dirty="0"/>
        </a:p>
      </dgm:t>
    </dgm:pt>
    <dgm:pt modelId="{DC62322E-B276-4C63-9603-C949BC8560E1}" type="parTrans" cxnId="{CF0EA5A6-8A39-40F2-8609-4B9B42874D3B}">
      <dgm:prSet/>
      <dgm:spPr/>
      <dgm:t>
        <a:bodyPr/>
        <a:lstStyle/>
        <a:p>
          <a:endParaRPr lang="en-US"/>
        </a:p>
      </dgm:t>
    </dgm:pt>
    <dgm:pt modelId="{EDE24BBC-6DF7-4CBD-9944-05D610BBEC32}" type="sibTrans" cxnId="{CF0EA5A6-8A39-40F2-8609-4B9B42874D3B}">
      <dgm:prSet/>
      <dgm:spPr/>
      <dgm:t>
        <a:bodyPr/>
        <a:lstStyle/>
        <a:p>
          <a:endParaRPr lang="en-US"/>
        </a:p>
      </dgm:t>
    </dgm:pt>
    <dgm:pt modelId="{CCE96A8B-EFEA-4EF0-950C-7DF083E6B9E1}">
      <dgm:prSet phldrT="[Text]" custT="1"/>
      <dgm:spPr>
        <a:solidFill>
          <a:srgbClr val="0070C0"/>
        </a:solidFill>
      </dgm:spPr>
      <dgm:t>
        <a:bodyPr/>
        <a:lstStyle/>
        <a:p>
          <a:r>
            <a:rPr lang="en-US" sz="1400" dirty="0" smtClean="0"/>
            <a:t>Parents must attend.  Attorney can attend</a:t>
          </a:r>
          <a:endParaRPr lang="en-US" sz="1400" dirty="0"/>
        </a:p>
      </dgm:t>
    </dgm:pt>
    <dgm:pt modelId="{6F25FF5C-D92A-45D9-921C-6F0275C798B4}" type="parTrans" cxnId="{73EB7BC5-32C7-4AF5-B3B2-410FCD390C4D}">
      <dgm:prSet/>
      <dgm:spPr/>
      <dgm:t>
        <a:bodyPr/>
        <a:lstStyle/>
        <a:p>
          <a:endParaRPr lang="en-US"/>
        </a:p>
      </dgm:t>
    </dgm:pt>
    <dgm:pt modelId="{47C9EF36-53D2-4ABA-9547-AD4BE42BEA85}" type="sibTrans" cxnId="{73EB7BC5-32C7-4AF5-B3B2-410FCD390C4D}">
      <dgm:prSet/>
      <dgm:spPr/>
      <dgm:t>
        <a:bodyPr/>
        <a:lstStyle/>
        <a:p>
          <a:endParaRPr lang="en-US"/>
        </a:p>
      </dgm:t>
    </dgm:pt>
    <dgm:pt modelId="{2D92DCB9-E93F-4A55-8BEA-6CF22FB52B2F}">
      <dgm:prSet phldrT="[Text]" custT="1"/>
      <dgm:spPr>
        <a:solidFill>
          <a:srgbClr val="0070C0"/>
        </a:solidFill>
      </dgm:spPr>
      <dgm:t>
        <a:bodyPr/>
        <a:lstStyle/>
        <a:p>
          <a:r>
            <a:rPr lang="en-US" sz="1400" dirty="0" smtClean="0"/>
            <a:t>Within 10 days of expulsion recommendation</a:t>
          </a:r>
          <a:endParaRPr lang="en-US" sz="1400" dirty="0"/>
        </a:p>
      </dgm:t>
    </dgm:pt>
    <dgm:pt modelId="{C72EE430-20C8-4296-AC97-B87E0E4A8E46}" type="parTrans" cxnId="{389C2B5C-BBDA-43B4-9358-1F72D5CC9674}">
      <dgm:prSet/>
      <dgm:spPr/>
      <dgm:t>
        <a:bodyPr/>
        <a:lstStyle/>
        <a:p>
          <a:endParaRPr lang="en-US"/>
        </a:p>
      </dgm:t>
    </dgm:pt>
    <dgm:pt modelId="{B8C7D60D-CE96-4B9B-BF27-D36EF19B2D36}" type="sibTrans" cxnId="{389C2B5C-BBDA-43B4-9358-1F72D5CC9674}">
      <dgm:prSet/>
      <dgm:spPr/>
      <dgm:t>
        <a:bodyPr/>
        <a:lstStyle/>
        <a:p>
          <a:endParaRPr lang="en-US"/>
        </a:p>
      </dgm:t>
    </dgm:pt>
    <dgm:pt modelId="{FA8F991F-CA93-43DC-8024-0A67C5B53EB3}">
      <dgm:prSet phldrT="[Text]" custT="1"/>
      <dgm:spPr>
        <a:solidFill>
          <a:srgbClr val="0070C0"/>
        </a:solidFill>
      </dgm:spPr>
      <dgm:t>
        <a:bodyPr/>
        <a:lstStyle/>
        <a:p>
          <a:r>
            <a:rPr lang="en-US" sz="1400" dirty="0" smtClean="0"/>
            <a:t>For students with disabilities or suspected disabilities only. </a:t>
          </a:r>
          <a:endParaRPr lang="en-US" sz="1400" dirty="0"/>
        </a:p>
      </dgm:t>
    </dgm:pt>
    <dgm:pt modelId="{4010C234-EDB4-4BF7-8166-8BC4AF0D19A8}" type="parTrans" cxnId="{910641A1-802E-43D0-8B05-F2D424B761D7}">
      <dgm:prSet/>
      <dgm:spPr/>
      <dgm:t>
        <a:bodyPr/>
        <a:lstStyle/>
        <a:p>
          <a:endParaRPr lang="en-US"/>
        </a:p>
      </dgm:t>
    </dgm:pt>
    <dgm:pt modelId="{30D79183-F8E0-497A-B288-EC590D4C2734}" type="sibTrans" cxnId="{910641A1-802E-43D0-8B05-F2D424B761D7}">
      <dgm:prSet/>
      <dgm:spPr/>
      <dgm:t>
        <a:bodyPr/>
        <a:lstStyle/>
        <a:p>
          <a:endParaRPr lang="en-US"/>
        </a:p>
      </dgm:t>
    </dgm:pt>
    <dgm:pt modelId="{6CACBB60-163B-43C3-A860-8BBF53E08B60}" type="pres">
      <dgm:prSet presAssocID="{A456FF60-2C61-4C9F-9525-1CC26F4AC625}" presName="CompostProcess" presStyleCnt="0">
        <dgm:presLayoutVars>
          <dgm:dir/>
          <dgm:resizeHandles val="exact"/>
        </dgm:presLayoutVars>
      </dgm:prSet>
      <dgm:spPr/>
      <dgm:t>
        <a:bodyPr/>
        <a:lstStyle/>
        <a:p>
          <a:endParaRPr lang="en-US"/>
        </a:p>
      </dgm:t>
    </dgm:pt>
    <dgm:pt modelId="{5E84F7D5-F06F-4F68-8D01-F586CA886692}" type="pres">
      <dgm:prSet presAssocID="{A456FF60-2C61-4C9F-9525-1CC26F4AC625}" presName="arrow" presStyleLbl="bgShp" presStyleIdx="0" presStyleCnt="1"/>
      <dgm:spPr>
        <a:noFill/>
      </dgm:spPr>
      <dgm:t>
        <a:bodyPr/>
        <a:lstStyle/>
        <a:p>
          <a:endParaRPr lang="en-US"/>
        </a:p>
      </dgm:t>
    </dgm:pt>
    <dgm:pt modelId="{74AF6B27-47BF-4C85-8091-952A9BCC1A19}" type="pres">
      <dgm:prSet presAssocID="{A456FF60-2C61-4C9F-9525-1CC26F4AC625}" presName="linearProcess" presStyleCnt="0"/>
      <dgm:spPr/>
    </dgm:pt>
    <dgm:pt modelId="{1E028C35-B25B-4D54-8C37-1E2AC6A9530E}" type="pres">
      <dgm:prSet presAssocID="{59B0883D-9CFF-4FFD-BA7B-478257A04579}" presName="textNode" presStyleLbl="node1" presStyleIdx="0" presStyleCnt="5" custScaleY="155289">
        <dgm:presLayoutVars>
          <dgm:bulletEnabled val="1"/>
        </dgm:presLayoutVars>
      </dgm:prSet>
      <dgm:spPr/>
      <dgm:t>
        <a:bodyPr/>
        <a:lstStyle/>
        <a:p>
          <a:endParaRPr lang="en-US"/>
        </a:p>
      </dgm:t>
    </dgm:pt>
    <dgm:pt modelId="{73961949-FB8E-42AE-850C-0C69FF6BEB74}" type="pres">
      <dgm:prSet presAssocID="{63EA9434-3E7A-4889-9D58-219001C4F023}" presName="sibTrans" presStyleCnt="0"/>
      <dgm:spPr/>
    </dgm:pt>
    <dgm:pt modelId="{37C0DF36-0C7B-4DB1-B5DA-A4BF0F3E0883}" type="pres">
      <dgm:prSet presAssocID="{D177A653-00D9-4D66-B327-5EFEF54F4EE9}" presName="textNode" presStyleLbl="node1" presStyleIdx="1" presStyleCnt="5" custScaleY="155289">
        <dgm:presLayoutVars>
          <dgm:bulletEnabled val="1"/>
        </dgm:presLayoutVars>
      </dgm:prSet>
      <dgm:spPr/>
      <dgm:t>
        <a:bodyPr/>
        <a:lstStyle/>
        <a:p>
          <a:endParaRPr lang="en-US"/>
        </a:p>
      </dgm:t>
    </dgm:pt>
    <dgm:pt modelId="{884A3CDA-3F55-4C6F-907D-6B410E737411}" type="pres">
      <dgm:prSet presAssocID="{4C440A7B-8AD2-4711-B182-AD9545508A68}" presName="sibTrans" presStyleCnt="0"/>
      <dgm:spPr/>
    </dgm:pt>
    <dgm:pt modelId="{EBD0D13E-14F1-449C-B9B9-48A5218C77FD}" type="pres">
      <dgm:prSet presAssocID="{407E8317-E4D0-4415-B4B8-B2F05B79E93C}" presName="textNode" presStyleLbl="node1" presStyleIdx="2" presStyleCnt="5" custScaleX="107797" custScaleY="155289">
        <dgm:presLayoutVars>
          <dgm:bulletEnabled val="1"/>
        </dgm:presLayoutVars>
      </dgm:prSet>
      <dgm:spPr/>
      <dgm:t>
        <a:bodyPr/>
        <a:lstStyle/>
        <a:p>
          <a:endParaRPr lang="en-US"/>
        </a:p>
      </dgm:t>
    </dgm:pt>
    <dgm:pt modelId="{0FEE21D9-42CE-4C75-B3B0-6761B26D669B}" type="pres">
      <dgm:prSet presAssocID="{781FA019-E997-473B-8823-B82F768F784D}" presName="sibTrans" presStyleCnt="0"/>
      <dgm:spPr/>
    </dgm:pt>
    <dgm:pt modelId="{1F4658A3-6433-4798-8DC2-CE42253B7A01}" type="pres">
      <dgm:prSet presAssocID="{C6034632-A23B-410F-A9A0-FDB7A3D57EA1}" presName="textNode" presStyleLbl="node1" presStyleIdx="3" presStyleCnt="5" custScaleY="157374">
        <dgm:presLayoutVars>
          <dgm:bulletEnabled val="1"/>
        </dgm:presLayoutVars>
      </dgm:prSet>
      <dgm:spPr/>
      <dgm:t>
        <a:bodyPr/>
        <a:lstStyle/>
        <a:p>
          <a:endParaRPr lang="en-US"/>
        </a:p>
      </dgm:t>
    </dgm:pt>
    <dgm:pt modelId="{9D07886A-0102-4A26-B684-B3A36E966C86}" type="pres">
      <dgm:prSet presAssocID="{73EBBC95-DA04-4591-951C-A3F153D6D320}" presName="sibTrans" presStyleCnt="0"/>
      <dgm:spPr/>
    </dgm:pt>
    <dgm:pt modelId="{CCD8412A-8196-4510-AF1D-9EC976E9A374}" type="pres">
      <dgm:prSet presAssocID="{EAD90F4F-73D4-4B58-85BF-C6DF686870D3}" presName="textNode" presStyleLbl="node1" presStyleIdx="4" presStyleCnt="5" custScaleY="157374">
        <dgm:presLayoutVars>
          <dgm:bulletEnabled val="1"/>
        </dgm:presLayoutVars>
      </dgm:prSet>
      <dgm:spPr/>
      <dgm:t>
        <a:bodyPr/>
        <a:lstStyle/>
        <a:p>
          <a:endParaRPr lang="en-US"/>
        </a:p>
      </dgm:t>
    </dgm:pt>
  </dgm:ptLst>
  <dgm:cxnLst>
    <dgm:cxn modelId="{220635CE-1E0E-4093-B0BE-D8D419DC07DD}" type="presOf" srcId="{8A5413D0-81EC-46C7-BB37-A29B609CACE8}" destId="{CCD8412A-8196-4510-AF1D-9EC976E9A374}" srcOrd="0" destOrd="3" presId="urn:microsoft.com/office/officeart/2005/8/layout/hProcess9"/>
    <dgm:cxn modelId="{291E47EF-BA7E-4661-965D-21DA1DB16CF4}" srcId="{EAD90F4F-73D4-4B58-85BF-C6DF686870D3}" destId="{FD683074-1BE7-4921-8D1E-FE50577E6AE9}" srcOrd="3" destOrd="0" parTransId="{C64B8AEC-D5FD-4971-8000-FBA073457D69}" sibTransId="{A83AE0D4-1A21-4565-9471-45CA285569FD}"/>
    <dgm:cxn modelId="{F8432C92-A739-4A75-9482-10FD803F3437}" type="presOf" srcId="{9A9F0288-6254-436C-987C-5E990160AFC7}" destId="{EBD0D13E-14F1-449C-B9B9-48A5218C77FD}" srcOrd="0" destOrd="1" presId="urn:microsoft.com/office/officeart/2005/8/layout/hProcess9"/>
    <dgm:cxn modelId="{73EB7BC5-32C7-4AF5-B3B2-410FCD390C4D}" srcId="{407E8317-E4D0-4415-B4B8-B2F05B79E93C}" destId="{CCE96A8B-EFEA-4EF0-950C-7DF083E6B9E1}" srcOrd="1" destOrd="0" parTransId="{6F25FF5C-D92A-45D9-921C-6F0275C798B4}" sibTransId="{47C9EF36-53D2-4ABA-9547-AD4BE42BEA85}"/>
    <dgm:cxn modelId="{923CC475-F74E-4105-A4AA-7EF1CF50CC6B}" srcId="{C6034632-A23B-410F-A9A0-FDB7A3D57EA1}" destId="{6E69B302-C64D-4721-87A4-D96BFF7406BF}" srcOrd="2" destOrd="0" parTransId="{BA8BD37E-DA8E-4752-8CD0-E002B8B0688C}" sibTransId="{44E274D5-2295-4F40-BA8D-33C823651312}"/>
    <dgm:cxn modelId="{55ABD831-79A1-4546-8CF7-390B8E04FF6A}" srcId="{C6034632-A23B-410F-A9A0-FDB7A3D57EA1}" destId="{8B2011F4-6880-44B1-8222-D48CF4357BDA}" srcOrd="3" destOrd="0" parTransId="{14C2B692-A5B6-40FD-BF59-1CED8F735684}" sibTransId="{2E6BDB83-EC99-4156-B31D-3752A02BE952}"/>
    <dgm:cxn modelId="{772074A7-2B44-4D7F-AFC3-5A388024C0BA}" srcId="{EAD90F4F-73D4-4B58-85BF-C6DF686870D3}" destId="{33D8634C-CFC6-426C-ACBD-68C9443A1097}" srcOrd="1" destOrd="0" parTransId="{E6FBADF7-62B0-48D6-A999-B444E49458F6}" sibTransId="{36228809-56EE-4BDB-8DCB-01605D9F226B}"/>
    <dgm:cxn modelId="{6F2D35B2-A7DC-4D7F-8678-AA94895EEE65}" type="presOf" srcId="{59B0883D-9CFF-4FFD-BA7B-478257A04579}" destId="{1E028C35-B25B-4D54-8C37-1E2AC6A9530E}" srcOrd="0" destOrd="0" presId="urn:microsoft.com/office/officeart/2005/8/layout/hProcess9"/>
    <dgm:cxn modelId="{28E1F220-6E49-439B-89AC-7E160FE9FF12}" srcId="{A456FF60-2C61-4C9F-9525-1CC26F4AC625}" destId="{EAD90F4F-73D4-4B58-85BF-C6DF686870D3}" srcOrd="4" destOrd="0" parTransId="{BF117025-6F6B-423F-B4FE-8013983FEAB8}" sibTransId="{BE2C1F87-1646-42C3-91BC-288A3C1278F3}"/>
    <dgm:cxn modelId="{B0A7C3A4-887E-4605-9A5F-8F1323707E22}" srcId="{A456FF60-2C61-4C9F-9525-1CC26F4AC625}" destId="{59B0883D-9CFF-4FFD-BA7B-478257A04579}" srcOrd="0" destOrd="0" parTransId="{7F34CE4C-C5B8-4BDE-B2E8-CBBE461A2765}" sibTransId="{63EA9434-3E7A-4889-9D58-219001C4F023}"/>
    <dgm:cxn modelId="{2D8BF792-EE19-4C87-8423-6841DCC91D43}" type="presOf" srcId="{FA8F991F-CA93-43DC-8024-0A67C5B53EB3}" destId="{EBD0D13E-14F1-449C-B9B9-48A5218C77FD}" srcOrd="0" destOrd="4" presId="urn:microsoft.com/office/officeart/2005/8/layout/hProcess9"/>
    <dgm:cxn modelId="{B77C6401-4116-4998-8AD8-AC807FC9177C}" type="presOf" srcId="{33D8634C-CFC6-426C-ACBD-68C9443A1097}" destId="{CCD8412A-8196-4510-AF1D-9EC976E9A374}" srcOrd="0" destOrd="2" presId="urn:microsoft.com/office/officeart/2005/8/layout/hProcess9"/>
    <dgm:cxn modelId="{910641A1-802E-43D0-8B05-F2D424B761D7}" srcId="{407E8317-E4D0-4415-B4B8-B2F05B79E93C}" destId="{FA8F991F-CA93-43DC-8024-0A67C5B53EB3}" srcOrd="3" destOrd="0" parTransId="{4010C234-EDB4-4BF7-8166-8BC4AF0D19A8}" sibTransId="{30D79183-F8E0-497A-B288-EC590D4C2734}"/>
    <dgm:cxn modelId="{F5C3C105-7B08-444E-BC46-71373A27092C}" type="presOf" srcId="{D177A653-00D9-4D66-B327-5EFEF54F4EE9}" destId="{37C0DF36-0C7B-4DB1-B5DA-A4BF0F3E0883}" srcOrd="0" destOrd="0" presId="urn:microsoft.com/office/officeart/2005/8/layout/hProcess9"/>
    <dgm:cxn modelId="{E04A7F19-EB45-4B49-9ABB-BE28BCBEEFB9}" srcId="{A456FF60-2C61-4C9F-9525-1CC26F4AC625}" destId="{C6034632-A23B-410F-A9A0-FDB7A3D57EA1}" srcOrd="3" destOrd="0" parTransId="{C0A940DC-D3DD-491A-8DB1-82C1947BEF3E}" sibTransId="{73EBBC95-DA04-4591-951C-A3F153D6D320}"/>
    <dgm:cxn modelId="{9B8A773D-3935-4C8A-9A80-302515B3A30D}" type="presOf" srcId="{8B2011F4-6880-44B1-8222-D48CF4357BDA}" destId="{1F4658A3-6433-4798-8DC2-CE42253B7A01}" srcOrd="0" destOrd="4" presId="urn:microsoft.com/office/officeart/2005/8/layout/hProcess9"/>
    <dgm:cxn modelId="{3265F4B5-2093-4213-9D5F-BF1A4E850330}" type="presOf" srcId="{6E69B302-C64D-4721-87A4-D96BFF7406BF}" destId="{1F4658A3-6433-4798-8DC2-CE42253B7A01}" srcOrd="0" destOrd="3" presId="urn:microsoft.com/office/officeart/2005/8/layout/hProcess9"/>
    <dgm:cxn modelId="{13939877-B72D-4A5E-B2EC-E09F62B52C16}" srcId="{D177A653-00D9-4D66-B327-5EFEF54F4EE9}" destId="{9657A7DD-2037-499E-B43F-176ABCBCFEBD}" srcOrd="0" destOrd="0" parTransId="{1D7A9FFA-5C69-49EE-B9B7-87A8699CE132}" sibTransId="{195EC8AB-4F41-4882-8CD6-C4ABCCA46AB8}"/>
    <dgm:cxn modelId="{3354E5B6-0C69-4954-A274-545F09E298AD}" type="presOf" srcId="{407E8317-E4D0-4415-B4B8-B2F05B79E93C}" destId="{EBD0D13E-14F1-449C-B9B9-48A5218C77FD}" srcOrd="0" destOrd="0" presId="urn:microsoft.com/office/officeart/2005/8/layout/hProcess9"/>
    <dgm:cxn modelId="{F02410A0-4697-459A-AC25-5C3B37E06AE7}" srcId="{C6034632-A23B-410F-A9A0-FDB7A3D57EA1}" destId="{D1E958A1-ADA2-4B1C-995F-8E4557E71A09}" srcOrd="1" destOrd="0" parTransId="{D4A0CD83-549E-4529-A76D-5B10C953EDAB}" sibTransId="{344D84D7-D744-4AB1-877C-D460396ED4A4}"/>
    <dgm:cxn modelId="{7E8E6A1F-064C-492B-8E3A-CFD079AD5490}" type="presOf" srcId="{FD683074-1BE7-4921-8D1E-FE50577E6AE9}" destId="{CCD8412A-8196-4510-AF1D-9EC976E9A374}" srcOrd="0" destOrd="4" presId="urn:microsoft.com/office/officeart/2005/8/layout/hProcess9"/>
    <dgm:cxn modelId="{30B6C180-0881-4931-A3AB-65E276A62906}" type="presOf" srcId="{A456FF60-2C61-4C9F-9525-1CC26F4AC625}" destId="{6CACBB60-163B-43C3-A860-8BBF53E08B60}" srcOrd="0" destOrd="0" presId="urn:microsoft.com/office/officeart/2005/8/layout/hProcess9"/>
    <dgm:cxn modelId="{77B883A2-0706-4494-BDB5-ABBED93B9006}" type="presOf" srcId="{0C66E675-4E87-4BE2-99EB-9642659F76CC}" destId="{1F4658A3-6433-4798-8DC2-CE42253B7A01}" srcOrd="0" destOrd="5" presId="urn:microsoft.com/office/officeart/2005/8/layout/hProcess9"/>
    <dgm:cxn modelId="{F1F17415-40F1-4B37-B248-ED798F0BB703}" type="presOf" srcId="{9657A7DD-2037-499E-B43F-176ABCBCFEBD}" destId="{37C0DF36-0C7B-4DB1-B5DA-A4BF0F3E0883}" srcOrd="0" destOrd="1" presId="urn:microsoft.com/office/officeart/2005/8/layout/hProcess9"/>
    <dgm:cxn modelId="{76C0F2B6-6085-4E5C-913C-18E1247D9F64}" type="presOf" srcId="{8304A472-908D-4B6A-8409-6BE9AF82CEF5}" destId="{37C0DF36-0C7B-4DB1-B5DA-A4BF0F3E0883}" srcOrd="0" destOrd="2" presId="urn:microsoft.com/office/officeart/2005/8/layout/hProcess9"/>
    <dgm:cxn modelId="{389C2B5C-BBDA-43B4-9358-1F72D5CC9674}" srcId="{407E8317-E4D0-4415-B4B8-B2F05B79E93C}" destId="{2D92DCB9-E93F-4A55-8BEA-6CF22FB52B2F}" srcOrd="2" destOrd="0" parTransId="{C72EE430-20C8-4296-AC97-B87E0E4A8E46}" sibTransId="{B8C7D60D-CE96-4B9B-BF27-D36EF19B2D36}"/>
    <dgm:cxn modelId="{8916ADDA-A253-4A1D-897F-FC3254C1B4BE}" type="presOf" srcId="{EAD90F4F-73D4-4B58-85BF-C6DF686870D3}" destId="{CCD8412A-8196-4510-AF1D-9EC976E9A374}" srcOrd="0" destOrd="0" presId="urn:microsoft.com/office/officeart/2005/8/layout/hProcess9"/>
    <dgm:cxn modelId="{1D905DB8-9F16-4E5C-9508-4EB53AB4083A}" type="presOf" srcId="{063D8F07-77A4-49CC-91E6-3A94E4CF491C}" destId="{1F4658A3-6433-4798-8DC2-CE42253B7A01}" srcOrd="0" destOrd="1" presId="urn:microsoft.com/office/officeart/2005/8/layout/hProcess9"/>
    <dgm:cxn modelId="{B57034B9-0FA5-45A8-B957-F64B5D8A7A42}" type="presOf" srcId="{CCE96A8B-EFEA-4EF0-950C-7DF083E6B9E1}" destId="{EBD0D13E-14F1-449C-B9B9-48A5218C77FD}" srcOrd="0" destOrd="2" presId="urn:microsoft.com/office/officeart/2005/8/layout/hProcess9"/>
    <dgm:cxn modelId="{A8A8E721-E475-4900-9732-DC4DEE89BA1F}" srcId="{A456FF60-2C61-4C9F-9525-1CC26F4AC625}" destId="{407E8317-E4D0-4415-B4B8-B2F05B79E93C}" srcOrd="2" destOrd="0" parTransId="{39D9E7DE-369F-4D94-BAD8-39832102C203}" sibTransId="{781FA019-E997-473B-8823-B82F768F784D}"/>
    <dgm:cxn modelId="{9E9763EB-4BB4-4C09-A001-6D4498DF875F}" type="presOf" srcId="{C6034632-A23B-410F-A9A0-FDB7A3D57EA1}" destId="{1F4658A3-6433-4798-8DC2-CE42253B7A01}" srcOrd="0" destOrd="0" presId="urn:microsoft.com/office/officeart/2005/8/layout/hProcess9"/>
    <dgm:cxn modelId="{7B865DA4-28C5-4946-ACB1-875EE29D42EE}" srcId="{407E8317-E4D0-4415-B4B8-B2F05B79E93C}" destId="{9A9F0288-6254-436C-987C-5E990160AFC7}" srcOrd="0" destOrd="0" parTransId="{3FE7FA2C-03C2-40EC-9BAA-98D703C878C9}" sibTransId="{3A93F4AD-3984-4EF4-A4A5-1E82AE0E2BEC}"/>
    <dgm:cxn modelId="{A269D093-53A7-48D5-80C4-FB34AF42889B}" type="presOf" srcId="{D1E958A1-ADA2-4B1C-995F-8E4557E71A09}" destId="{1F4658A3-6433-4798-8DC2-CE42253B7A01}" srcOrd="0" destOrd="2" presId="urn:microsoft.com/office/officeart/2005/8/layout/hProcess9"/>
    <dgm:cxn modelId="{BBB79508-D399-4175-84E4-0355267C2EC0}" srcId="{C6034632-A23B-410F-A9A0-FDB7A3D57EA1}" destId="{0C66E675-4E87-4BE2-99EB-9642659F76CC}" srcOrd="4" destOrd="0" parTransId="{941F4A5C-3D7A-4D20-8604-FC2BA01DF240}" sibTransId="{79B01E8B-3C22-4DC1-8561-E908A5E83C3C}"/>
    <dgm:cxn modelId="{AC1382C9-379A-42F8-AEB0-639D2DBBB372}" srcId="{A456FF60-2C61-4C9F-9525-1CC26F4AC625}" destId="{D177A653-00D9-4D66-B327-5EFEF54F4EE9}" srcOrd="1" destOrd="0" parTransId="{B8C216CA-B50C-4C07-97B9-9A594EAC8E43}" sibTransId="{4C440A7B-8AD2-4711-B182-AD9545508A68}"/>
    <dgm:cxn modelId="{6D813FE5-90D8-4D55-B271-775729E90707}" type="presOf" srcId="{6F07FC4F-3545-42C4-A387-72480FBC1EAB}" destId="{CCD8412A-8196-4510-AF1D-9EC976E9A374}" srcOrd="0" destOrd="1" presId="urn:microsoft.com/office/officeart/2005/8/layout/hProcess9"/>
    <dgm:cxn modelId="{10DAE9F9-4094-44C4-90CC-507AE44A76E1}" type="presOf" srcId="{2D92DCB9-E93F-4A55-8BEA-6CF22FB52B2F}" destId="{EBD0D13E-14F1-449C-B9B9-48A5218C77FD}" srcOrd="0" destOrd="3" presId="urn:microsoft.com/office/officeart/2005/8/layout/hProcess9"/>
    <dgm:cxn modelId="{3B6D4708-DEBA-4008-B6BA-9E9927B6FDB3}" srcId="{D177A653-00D9-4D66-B327-5EFEF54F4EE9}" destId="{8304A472-908D-4B6A-8409-6BE9AF82CEF5}" srcOrd="1" destOrd="0" parTransId="{0A6C5155-C080-4005-8B7C-D0020D88C470}" sibTransId="{9C25F0A5-8021-4641-8A71-ACB27EB30BB4}"/>
    <dgm:cxn modelId="{CF0EA5A6-8A39-40F2-8609-4B9B42874D3B}" srcId="{EAD90F4F-73D4-4B58-85BF-C6DF686870D3}" destId="{8A5413D0-81EC-46C7-BB37-A29B609CACE8}" srcOrd="2" destOrd="0" parTransId="{DC62322E-B276-4C63-9603-C949BC8560E1}" sibTransId="{EDE24BBC-6DF7-4CBD-9944-05D610BBEC32}"/>
    <dgm:cxn modelId="{E853EC90-F594-4E98-B505-F7B7C0DEE6A2}" srcId="{EAD90F4F-73D4-4B58-85BF-C6DF686870D3}" destId="{6F07FC4F-3545-42C4-A387-72480FBC1EAB}" srcOrd="0" destOrd="0" parTransId="{9434F671-1116-42B0-8710-CB59CA90279C}" sibTransId="{7E682C9D-023F-4CC8-B830-F2EEAF3E1D50}"/>
    <dgm:cxn modelId="{17892D99-CC38-4556-AFCD-5122F2105C38}" srcId="{C6034632-A23B-410F-A9A0-FDB7A3D57EA1}" destId="{063D8F07-77A4-49CC-91E6-3A94E4CF491C}" srcOrd="0" destOrd="0" parTransId="{3DA477A6-413E-4389-AAAA-994B08A98353}" sibTransId="{F7C4DC8A-3492-40B2-B930-9E170128A031}"/>
    <dgm:cxn modelId="{8A5650F3-C831-41E3-9888-7BB5F7D088AC}" type="presParOf" srcId="{6CACBB60-163B-43C3-A860-8BBF53E08B60}" destId="{5E84F7D5-F06F-4F68-8D01-F586CA886692}" srcOrd="0" destOrd="0" presId="urn:microsoft.com/office/officeart/2005/8/layout/hProcess9"/>
    <dgm:cxn modelId="{51D80D9C-441C-40A7-B19F-6C9DDF49D196}" type="presParOf" srcId="{6CACBB60-163B-43C3-A860-8BBF53E08B60}" destId="{74AF6B27-47BF-4C85-8091-952A9BCC1A19}" srcOrd="1" destOrd="0" presId="urn:microsoft.com/office/officeart/2005/8/layout/hProcess9"/>
    <dgm:cxn modelId="{13D9EC12-0AD4-4669-BF87-5F2B312A3370}" type="presParOf" srcId="{74AF6B27-47BF-4C85-8091-952A9BCC1A19}" destId="{1E028C35-B25B-4D54-8C37-1E2AC6A9530E}" srcOrd="0" destOrd="0" presId="urn:microsoft.com/office/officeart/2005/8/layout/hProcess9"/>
    <dgm:cxn modelId="{5D03C69C-8DB3-45F1-BE10-296BC72D7CA8}" type="presParOf" srcId="{74AF6B27-47BF-4C85-8091-952A9BCC1A19}" destId="{73961949-FB8E-42AE-850C-0C69FF6BEB74}" srcOrd="1" destOrd="0" presId="urn:microsoft.com/office/officeart/2005/8/layout/hProcess9"/>
    <dgm:cxn modelId="{43CB54F6-EFAF-4EE1-AD86-339AC72B7658}" type="presParOf" srcId="{74AF6B27-47BF-4C85-8091-952A9BCC1A19}" destId="{37C0DF36-0C7B-4DB1-B5DA-A4BF0F3E0883}" srcOrd="2" destOrd="0" presId="urn:microsoft.com/office/officeart/2005/8/layout/hProcess9"/>
    <dgm:cxn modelId="{8AB69B36-0A49-490B-9DFA-9013066A7BAF}" type="presParOf" srcId="{74AF6B27-47BF-4C85-8091-952A9BCC1A19}" destId="{884A3CDA-3F55-4C6F-907D-6B410E737411}" srcOrd="3" destOrd="0" presId="urn:microsoft.com/office/officeart/2005/8/layout/hProcess9"/>
    <dgm:cxn modelId="{8EF81719-C43C-4B5B-9FD4-063562028CD6}" type="presParOf" srcId="{74AF6B27-47BF-4C85-8091-952A9BCC1A19}" destId="{EBD0D13E-14F1-449C-B9B9-48A5218C77FD}" srcOrd="4" destOrd="0" presId="urn:microsoft.com/office/officeart/2005/8/layout/hProcess9"/>
    <dgm:cxn modelId="{69E7CC2F-83A3-47CF-A82D-6C308AF061E7}" type="presParOf" srcId="{74AF6B27-47BF-4C85-8091-952A9BCC1A19}" destId="{0FEE21D9-42CE-4C75-B3B0-6761B26D669B}" srcOrd="5" destOrd="0" presId="urn:microsoft.com/office/officeart/2005/8/layout/hProcess9"/>
    <dgm:cxn modelId="{407B810F-09B3-466F-B2F5-887E56EDF0F6}" type="presParOf" srcId="{74AF6B27-47BF-4C85-8091-952A9BCC1A19}" destId="{1F4658A3-6433-4798-8DC2-CE42253B7A01}" srcOrd="6" destOrd="0" presId="urn:microsoft.com/office/officeart/2005/8/layout/hProcess9"/>
    <dgm:cxn modelId="{22872475-D083-44FA-9F8E-9D940F43463B}" type="presParOf" srcId="{74AF6B27-47BF-4C85-8091-952A9BCC1A19}" destId="{9D07886A-0102-4A26-B684-B3A36E966C86}" srcOrd="7" destOrd="0" presId="urn:microsoft.com/office/officeart/2005/8/layout/hProcess9"/>
    <dgm:cxn modelId="{0FF73F3F-9AC2-456E-8359-8BE8E04F881D}" type="presParOf" srcId="{74AF6B27-47BF-4C85-8091-952A9BCC1A19}" destId="{CCD8412A-8196-4510-AF1D-9EC976E9A37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6FF60-2C61-4C9F-9525-1CC26F4AC6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9B0883D-9CFF-4FFD-BA7B-478257A04579}">
      <dgm:prSet phldrT="[Text]" custT="1"/>
      <dgm:spPr>
        <a:solidFill>
          <a:srgbClr val="002060"/>
        </a:solidFill>
      </dgm:spPr>
      <dgm:t>
        <a:bodyPr/>
        <a:lstStyle/>
        <a:p>
          <a:r>
            <a:rPr lang="en-US" sz="1800" b="1" dirty="0" smtClean="0"/>
            <a:t>Act &amp; initial suspension</a:t>
          </a:r>
          <a:endParaRPr lang="en-US" sz="2000" b="1" dirty="0"/>
        </a:p>
      </dgm:t>
    </dgm:pt>
    <dgm:pt modelId="{7F34CE4C-C5B8-4BDE-B2E8-CBBE461A2765}" type="parTrans" cxnId="{B0A7C3A4-887E-4605-9A5F-8F1323707E22}">
      <dgm:prSet/>
      <dgm:spPr/>
      <dgm:t>
        <a:bodyPr/>
        <a:lstStyle/>
        <a:p>
          <a:endParaRPr lang="en-US"/>
        </a:p>
      </dgm:t>
    </dgm:pt>
    <dgm:pt modelId="{63EA9434-3E7A-4889-9D58-219001C4F023}" type="sibTrans" cxnId="{B0A7C3A4-887E-4605-9A5F-8F1323707E22}">
      <dgm:prSet/>
      <dgm:spPr/>
      <dgm:t>
        <a:bodyPr/>
        <a:lstStyle/>
        <a:p>
          <a:endParaRPr lang="en-US"/>
        </a:p>
      </dgm:t>
    </dgm:pt>
    <dgm:pt modelId="{D177A653-00D9-4D66-B327-5EFEF54F4EE9}">
      <dgm:prSet phldrT="[Text]" custT="1"/>
      <dgm:spPr>
        <a:solidFill>
          <a:srgbClr val="002060"/>
        </a:solidFill>
      </dgm:spPr>
      <dgm:t>
        <a:bodyPr/>
        <a:lstStyle/>
        <a:p>
          <a:r>
            <a:rPr lang="en-US" sz="1800" b="1" dirty="0" smtClean="0"/>
            <a:t>Extension of suspension </a:t>
          </a:r>
          <a:r>
            <a:rPr lang="en-US" sz="2000" b="1" dirty="0" smtClean="0"/>
            <a:t>meeting</a:t>
          </a:r>
          <a:endParaRPr lang="en-US" sz="1800" b="1" dirty="0"/>
        </a:p>
      </dgm:t>
    </dgm:pt>
    <dgm:pt modelId="{B8C216CA-B50C-4C07-97B9-9A594EAC8E43}" type="parTrans" cxnId="{AC1382C9-379A-42F8-AEB0-639D2DBBB372}">
      <dgm:prSet/>
      <dgm:spPr/>
      <dgm:t>
        <a:bodyPr/>
        <a:lstStyle/>
        <a:p>
          <a:endParaRPr lang="en-US"/>
        </a:p>
      </dgm:t>
    </dgm:pt>
    <dgm:pt modelId="{4C440A7B-8AD2-4711-B182-AD9545508A68}" type="sibTrans" cxnId="{AC1382C9-379A-42F8-AEB0-639D2DBBB372}">
      <dgm:prSet/>
      <dgm:spPr/>
      <dgm:t>
        <a:bodyPr/>
        <a:lstStyle/>
        <a:p>
          <a:endParaRPr lang="en-US"/>
        </a:p>
      </dgm:t>
    </dgm:pt>
    <dgm:pt modelId="{9657A7DD-2037-499E-B43F-176ABCBCFEBD}">
      <dgm:prSet phldrT="[Text]" custT="1"/>
      <dgm:spPr>
        <a:solidFill>
          <a:srgbClr val="002060"/>
        </a:solidFill>
      </dgm:spPr>
      <dgm:t>
        <a:bodyPr/>
        <a:lstStyle/>
        <a:p>
          <a:r>
            <a:rPr lang="en-US" sz="1400" dirty="0" smtClean="0"/>
            <a:t>Informal meeting must happen within five schooldays.  </a:t>
          </a:r>
          <a:endParaRPr lang="en-US" sz="1400" dirty="0"/>
        </a:p>
      </dgm:t>
    </dgm:pt>
    <dgm:pt modelId="{1D7A9FFA-5C69-49EE-B9B7-87A8699CE132}" type="parTrans" cxnId="{13939877-B72D-4A5E-B2EC-E09F62B52C16}">
      <dgm:prSet/>
      <dgm:spPr/>
      <dgm:t>
        <a:bodyPr/>
        <a:lstStyle/>
        <a:p>
          <a:endParaRPr lang="en-US"/>
        </a:p>
      </dgm:t>
    </dgm:pt>
    <dgm:pt modelId="{195EC8AB-4F41-4882-8CD6-C4ABCCA46AB8}" type="sibTrans" cxnId="{13939877-B72D-4A5E-B2EC-E09F62B52C16}">
      <dgm:prSet/>
      <dgm:spPr/>
      <dgm:t>
        <a:bodyPr/>
        <a:lstStyle/>
        <a:p>
          <a:endParaRPr lang="en-US"/>
        </a:p>
      </dgm:t>
    </dgm:pt>
    <dgm:pt modelId="{407E8317-E4D0-4415-B4B8-B2F05B79E93C}">
      <dgm:prSet phldrT="[Text]" custT="1"/>
      <dgm:spPr>
        <a:solidFill>
          <a:srgbClr val="002060"/>
        </a:solidFill>
      </dgm:spPr>
      <dgm:t>
        <a:bodyPr/>
        <a:lstStyle/>
        <a:p>
          <a:r>
            <a:rPr lang="en-US" sz="1800" b="1" dirty="0" smtClean="0"/>
            <a:t>Manifestation Determination Review</a:t>
          </a:r>
          <a:endParaRPr lang="en-US" sz="1800" b="1" dirty="0"/>
        </a:p>
      </dgm:t>
    </dgm:pt>
    <dgm:pt modelId="{39D9E7DE-369F-4D94-BAD8-39832102C203}" type="parTrans" cxnId="{A8A8E721-E475-4900-9732-DC4DEE89BA1F}">
      <dgm:prSet/>
      <dgm:spPr/>
      <dgm:t>
        <a:bodyPr/>
        <a:lstStyle/>
        <a:p>
          <a:endParaRPr lang="en-US"/>
        </a:p>
      </dgm:t>
    </dgm:pt>
    <dgm:pt modelId="{781FA019-E997-473B-8823-B82F768F784D}" type="sibTrans" cxnId="{A8A8E721-E475-4900-9732-DC4DEE89BA1F}">
      <dgm:prSet/>
      <dgm:spPr/>
      <dgm:t>
        <a:bodyPr/>
        <a:lstStyle/>
        <a:p>
          <a:endParaRPr lang="en-US"/>
        </a:p>
      </dgm:t>
    </dgm:pt>
    <dgm:pt modelId="{9A9F0288-6254-436C-987C-5E990160AFC7}">
      <dgm:prSet phldrT="[Text]" custT="1"/>
      <dgm:spPr>
        <a:solidFill>
          <a:srgbClr val="002060"/>
        </a:solidFill>
      </dgm:spPr>
      <dgm:t>
        <a:bodyPr/>
        <a:lstStyle/>
        <a:p>
          <a:r>
            <a:rPr lang="en-US" sz="1400" dirty="0" smtClean="0"/>
            <a:t>Meeting to determine whether disability protections apply</a:t>
          </a:r>
          <a:endParaRPr lang="en-US" sz="1400" dirty="0"/>
        </a:p>
      </dgm:t>
    </dgm:pt>
    <dgm:pt modelId="{3FE7FA2C-03C2-40EC-9BAA-98D703C878C9}" type="parTrans" cxnId="{7B865DA4-28C5-4946-ACB1-875EE29D42EE}">
      <dgm:prSet/>
      <dgm:spPr/>
      <dgm:t>
        <a:bodyPr/>
        <a:lstStyle/>
        <a:p>
          <a:endParaRPr lang="en-US"/>
        </a:p>
      </dgm:t>
    </dgm:pt>
    <dgm:pt modelId="{3A93F4AD-3984-4EF4-A4A5-1E82AE0E2BEC}" type="sibTrans" cxnId="{7B865DA4-28C5-4946-ACB1-875EE29D42EE}">
      <dgm:prSet/>
      <dgm:spPr/>
      <dgm:t>
        <a:bodyPr/>
        <a:lstStyle/>
        <a:p>
          <a:endParaRPr lang="en-US"/>
        </a:p>
      </dgm:t>
    </dgm:pt>
    <dgm:pt modelId="{C6034632-A23B-410F-A9A0-FDB7A3D57EA1}">
      <dgm:prSet phldrT="[Text]" custT="1"/>
      <dgm:spPr>
        <a:solidFill>
          <a:srgbClr val="0070C0"/>
        </a:solidFill>
      </dgm:spPr>
      <dgm:t>
        <a:bodyPr/>
        <a:lstStyle/>
        <a:p>
          <a:r>
            <a:rPr lang="en-US" sz="2000" b="1" dirty="0" smtClean="0"/>
            <a:t>Hearing</a:t>
          </a:r>
          <a:endParaRPr lang="en-US" sz="2400" b="1" dirty="0"/>
        </a:p>
      </dgm:t>
    </dgm:pt>
    <dgm:pt modelId="{C0A940DC-D3DD-491A-8DB1-82C1947BEF3E}" type="parTrans" cxnId="{E04A7F19-EB45-4B49-9ABB-BE28BCBEEFB9}">
      <dgm:prSet/>
      <dgm:spPr/>
      <dgm:t>
        <a:bodyPr/>
        <a:lstStyle/>
        <a:p>
          <a:endParaRPr lang="en-US"/>
        </a:p>
      </dgm:t>
    </dgm:pt>
    <dgm:pt modelId="{73EBBC95-DA04-4591-951C-A3F153D6D320}" type="sibTrans" cxnId="{E04A7F19-EB45-4B49-9ABB-BE28BCBEEFB9}">
      <dgm:prSet/>
      <dgm:spPr/>
      <dgm:t>
        <a:bodyPr/>
        <a:lstStyle/>
        <a:p>
          <a:endParaRPr lang="en-US"/>
        </a:p>
      </dgm:t>
    </dgm:pt>
    <dgm:pt modelId="{063D8F07-77A4-49CC-91E6-3A94E4CF491C}">
      <dgm:prSet phldrT="[Text]" custT="1"/>
      <dgm:spPr>
        <a:solidFill>
          <a:srgbClr val="0070C0"/>
        </a:solidFill>
      </dgm:spPr>
      <dgm:t>
        <a:bodyPr/>
        <a:lstStyle/>
        <a:p>
          <a:r>
            <a:rPr lang="en-US" sz="1400" dirty="0" smtClean="0"/>
            <a:t>Must happen with 30 schooldays of principal determination </a:t>
          </a:r>
          <a:endParaRPr lang="en-US" sz="1400" dirty="0"/>
        </a:p>
      </dgm:t>
    </dgm:pt>
    <dgm:pt modelId="{3DA477A6-413E-4389-AAAA-994B08A98353}" type="parTrans" cxnId="{17892D99-CC38-4556-AFCD-5122F2105C38}">
      <dgm:prSet/>
      <dgm:spPr/>
      <dgm:t>
        <a:bodyPr/>
        <a:lstStyle/>
        <a:p>
          <a:endParaRPr lang="en-US"/>
        </a:p>
      </dgm:t>
    </dgm:pt>
    <dgm:pt modelId="{F7C4DC8A-3492-40B2-B930-9E170128A031}" type="sibTrans" cxnId="{17892D99-CC38-4556-AFCD-5122F2105C38}">
      <dgm:prSet/>
      <dgm:spPr/>
      <dgm:t>
        <a:bodyPr/>
        <a:lstStyle/>
        <a:p>
          <a:endParaRPr lang="en-US"/>
        </a:p>
      </dgm:t>
    </dgm:pt>
    <dgm:pt modelId="{D1E958A1-ADA2-4B1C-995F-8E4557E71A09}">
      <dgm:prSet phldrT="[Text]" custT="1"/>
      <dgm:spPr>
        <a:solidFill>
          <a:srgbClr val="0070C0"/>
        </a:solidFill>
      </dgm:spPr>
      <dgm:t>
        <a:bodyPr/>
        <a:lstStyle/>
        <a:p>
          <a:r>
            <a:rPr lang="en-US" sz="1400" dirty="0" smtClean="0"/>
            <a:t>Student entitled to continuance</a:t>
          </a:r>
          <a:endParaRPr lang="en-US" sz="1400" dirty="0"/>
        </a:p>
      </dgm:t>
    </dgm:pt>
    <dgm:pt modelId="{D4A0CD83-549E-4529-A76D-5B10C953EDAB}" type="parTrans" cxnId="{F02410A0-4697-459A-AC25-5C3B37E06AE7}">
      <dgm:prSet/>
      <dgm:spPr/>
      <dgm:t>
        <a:bodyPr/>
        <a:lstStyle/>
        <a:p>
          <a:endParaRPr lang="en-US"/>
        </a:p>
      </dgm:t>
    </dgm:pt>
    <dgm:pt modelId="{344D84D7-D744-4AB1-877C-D460396ED4A4}" type="sibTrans" cxnId="{F02410A0-4697-459A-AC25-5C3B37E06AE7}">
      <dgm:prSet/>
      <dgm:spPr/>
      <dgm:t>
        <a:bodyPr/>
        <a:lstStyle/>
        <a:p>
          <a:endParaRPr lang="en-US"/>
        </a:p>
      </dgm:t>
    </dgm:pt>
    <dgm:pt modelId="{6E69B302-C64D-4721-87A4-D96BFF7406BF}">
      <dgm:prSet phldrT="[Text]" custT="1"/>
      <dgm:spPr>
        <a:solidFill>
          <a:srgbClr val="0070C0"/>
        </a:solidFill>
      </dgm:spPr>
      <dgm:t>
        <a:bodyPr/>
        <a:lstStyle/>
        <a:p>
          <a:r>
            <a:rPr lang="en-US" sz="1400" dirty="0" smtClean="0"/>
            <a:t>Notice requirements</a:t>
          </a:r>
          <a:endParaRPr lang="en-US" sz="1400" dirty="0"/>
        </a:p>
      </dgm:t>
    </dgm:pt>
    <dgm:pt modelId="{BA8BD37E-DA8E-4752-8CD0-E002B8B0688C}" type="parTrans" cxnId="{923CC475-F74E-4105-A4AA-7EF1CF50CC6B}">
      <dgm:prSet/>
      <dgm:spPr/>
      <dgm:t>
        <a:bodyPr/>
        <a:lstStyle/>
        <a:p>
          <a:endParaRPr lang="en-US"/>
        </a:p>
      </dgm:t>
    </dgm:pt>
    <dgm:pt modelId="{44E274D5-2295-4F40-BA8D-33C823651312}" type="sibTrans" cxnId="{923CC475-F74E-4105-A4AA-7EF1CF50CC6B}">
      <dgm:prSet/>
      <dgm:spPr/>
      <dgm:t>
        <a:bodyPr/>
        <a:lstStyle/>
        <a:p>
          <a:endParaRPr lang="en-US"/>
        </a:p>
      </dgm:t>
    </dgm:pt>
    <dgm:pt modelId="{8B2011F4-6880-44B1-8222-D48CF4357BDA}">
      <dgm:prSet phldrT="[Text]" custT="1"/>
      <dgm:spPr>
        <a:solidFill>
          <a:srgbClr val="0070C0"/>
        </a:solidFill>
      </dgm:spPr>
      <dgm:t>
        <a:bodyPr/>
        <a:lstStyle/>
        <a:p>
          <a:r>
            <a:rPr lang="en-US" sz="1400" dirty="0" smtClean="0"/>
            <a:t>Basic discovery</a:t>
          </a:r>
          <a:endParaRPr lang="en-US" sz="1400" dirty="0"/>
        </a:p>
      </dgm:t>
    </dgm:pt>
    <dgm:pt modelId="{14C2B692-A5B6-40FD-BF59-1CED8F735684}" type="parTrans" cxnId="{55ABD831-79A1-4546-8CF7-390B8E04FF6A}">
      <dgm:prSet/>
      <dgm:spPr/>
      <dgm:t>
        <a:bodyPr/>
        <a:lstStyle/>
        <a:p>
          <a:endParaRPr lang="en-US"/>
        </a:p>
      </dgm:t>
    </dgm:pt>
    <dgm:pt modelId="{2E6BDB83-EC99-4156-B31D-3752A02BE952}" type="sibTrans" cxnId="{55ABD831-79A1-4546-8CF7-390B8E04FF6A}">
      <dgm:prSet/>
      <dgm:spPr/>
      <dgm:t>
        <a:bodyPr/>
        <a:lstStyle/>
        <a:p>
          <a:endParaRPr lang="en-US"/>
        </a:p>
      </dgm:t>
    </dgm:pt>
    <dgm:pt modelId="{0C66E675-4E87-4BE2-99EB-9642659F76CC}">
      <dgm:prSet phldrT="[Text]" custT="1"/>
      <dgm:spPr>
        <a:solidFill>
          <a:srgbClr val="0070C0"/>
        </a:solidFill>
      </dgm:spPr>
      <dgm:t>
        <a:bodyPr/>
        <a:lstStyle/>
        <a:p>
          <a:r>
            <a:rPr lang="en-US" sz="1400" dirty="0" smtClean="0"/>
            <a:t>Adversarial hearing with witnesses </a:t>
          </a:r>
          <a:endParaRPr lang="en-US" sz="1400" dirty="0"/>
        </a:p>
      </dgm:t>
    </dgm:pt>
    <dgm:pt modelId="{941F4A5C-3D7A-4D20-8604-FC2BA01DF240}" type="parTrans" cxnId="{BBB79508-D399-4175-84E4-0355267C2EC0}">
      <dgm:prSet/>
      <dgm:spPr/>
      <dgm:t>
        <a:bodyPr/>
        <a:lstStyle/>
        <a:p>
          <a:endParaRPr lang="en-US"/>
        </a:p>
      </dgm:t>
    </dgm:pt>
    <dgm:pt modelId="{79B01E8B-3C22-4DC1-8561-E908A5E83C3C}" type="sibTrans" cxnId="{BBB79508-D399-4175-84E4-0355267C2EC0}">
      <dgm:prSet/>
      <dgm:spPr/>
      <dgm:t>
        <a:bodyPr/>
        <a:lstStyle/>
        <a:p>
          <a:endParaRPr lang="en-US"/>
        </a:p>
      </dgm:t>
    </dgm:pt>
    <dgm:pt modelId="{EAD90F4F-73D4-4B58-85BF-C6DF686870D3}">
      <dgm:prSet phldrT="[Text]"/>
      <dgm:spPr>
        <a:solidFill>
          <a:srgbClr val="002060"/>
        </a:solidFill>
      </dgm:spPr>
      <dgm:t>
        <a:bodyPr/>
        <a:lstStyle/>
        <a:p>
          <a:r>
            <a:rPr lang="en-US" b="1" dirty="0" smtClean="0"/>
            <a:t>School board meeting</a:t>
          </a:r>
          <a:endParaRPr lang="en-US" b="1" dirty="0"/>
        </a:p>
      </dgm:t>
    </dgm:pt>
    <dgm:pt modelId="{BF117025-6F6B-423F-B4FE-8013983FEAB8}" type="parTrans" cxnId="{28E1F220-6E49-439B-89AC-7E160FE9FF12}">
      <dgm:prSet/>
      <dgm:spPr/>
      <dgm:t>
        <a:bodyPr/>
        <a:lstStyle/>
        <a:p>
          <a:endParaRPr lang="en-US"/>
        </a:p>
      </dgm:t>
    </dgm:pt>
    <dgm:pt modelId="{BE2C1F87-1646-42C3-91BC-288A3C1278F3}" type="sibTrans" cxnId="{28E1F220-6E49-439B-89AC-7E160FE9FF12}">
      <dgm:prSet/>
      <dgm:spPr/>
      <dgm:t>
        <a:bodyPr/>
        <a:lstStyle/>
        <a:p>
          <a:endParaRPr lang="en-US"/>
        </a:p>
      </dgm:t>
    </dgm:pt>
    <dgm:pt modelId="{6F07FC4F-3545-42C4-A387-72480FBC1EAB}">
      <dgm:prSet phldrT="[Text]"/>
      <dgm:spPr>
        <a:solidFill>
          <a:srgbClr val="002060"/>
        </a:solidFill>
      </dgm:spPr>
      <dgm:t>
        <a:bodyPr/>
        <a:lstStyle/>
        <a:p>
          <a:r>
            <a:rPr lang="en-US" dirty="0" smtClean="0"/>
            <a:t>Reviews hearing panel determination</a:t>
          </a:r>
          <a:endParaRPr lang="en-US" dirty="0"/>
        </a:p>
      </dgm:t>
    </dgm:pt>
    <dgm:pt modelId="{9434F671-1116-42B0-8710-CB59CA90279C}" type="parTrans" cxnId="{E853EC90-F594-4E98-B505-F7B7C0DEE6A2}">
      <dgm:prSet/>
      <dgm:spPr/>
      <dgm:t>
        <a:bodyPr/>
        <a:lstStyle/>
        <a:p>
          <a:endParaRPr lang="en-US"/>
        </a:p>
      </dgm:t>
    </dgm:pt>
    <dgm:pt modelId="{7E682C9D-023F-4CC8-B830-F2EEAF3E1D50}" type="sibTrans" cxnId="{E853EC90-F594-4E98-B505-F7B7C0DEE6A2}">
      <dgm:prSet/>
      <dgm:spPr/>
      <dgm:t>
        <a:bodyPr/>
        <a:lstStyle/>
        <a:p>
          <a:endParaRPr lang="en-US"/>
        </a:p>
      </dgm:t>
    </dgm:pt>
    <dgm:pt modelId="{8304A472-908D-4B6A-8409-6BE9AF82CEF5}">
      <dgm:prSet phldrT="[Text]" custT="1"/>
      <dgm:spPr>
        <a:solidFill>
          <a:srgbClr val="002060"/>
        </a:solidFill>
      </dgm:spPr>
      <dgm:t>
        <a:bodyPr/>
        <a:lstStyle/>
        <a:p>
          <a:r>
            <a:rPr lang="en-US" sz="1400" dirty="0" smtClean="0"/>
            <a:t>Parent must attend.  Attorney can attend</a:t>
          </a:r>
          <a:endParaRPr lang="en-US" sz="1400" dirty="0"/>
        </a:p>
      </dgm:t>
    </dgm:pt>
    <dgm:pt modelId="{0A6C5155-C080-4005-8B7C-D0020D88C470}" type="parTrans" cxnId="{3B6D4708-DEBA-4008-B6BA-9E9927B6FDB3}">
      <dgm:prSet/>
      <dgm:spPr/>
      <dgm:t>
        <a:bodyPr/>
        <a:lstStyle/>
        <a:p>
          <a:endParaRPr lang="en-US"/>
        </a:p>
      </dgm:t>
    </dgm:pt>
    <dgm:pt modelId="{9C25F0A5-8021-4641-8A71-ACB27EB30BB4}" type="sibTrans" cxnId="{3B6D4708-DEBA-4008-B6BA-9E9927B6FDB3}">
      <dgm:prSet/>
      <dgm:spPr/>
      <dgm:t>
        <a:bodyPr/>
        <a:lstStyle/>
        <a:p>
          <a:endParaRPr lang="en-US"/>
        </a:p>
      </dgm:t>
    </dgm:pt>
    <dgm:pt modelId="{FD683074-1BE7-4921-8D1E-FE50577E6AE9}">
      <dgm:prSet phldrT="[Text]"/>
      <dgm:spPr>
        <a:solidFill>
          <a:srgbClr val="002060"/>
        </a:solidFill>
      </dgm:spPr>
      <dgm:t>
        <a:bodyPr/>
        <a:lstStyle/>
        <a:p>
          <a:endParaRPr lang="en-US" dirty="0"/>
        </a:p>
      </dgm:t>
    </dgm:pt>
    <dgm:pt modelId="{C64B8AEC-D5FD-4971-8000-FBA073457D69}" type="parTrans" cxnId="{291E47EF-BA7E-4661-965D-21DA1DB16CF4}">
      <dgm:prSet/>
      <dgm:spPr/>
      <dgm:t>
        <a:bodyPr/>
        <a:lstStyle/>
        <a:p>
          <a:endParaRPr lang="en-US"/>
        </a:p>
      </dgm:t>
    </dgm:pt>
    <dgm:pt modelId="{A83AE0D4-1A21-4565-9471-45CA285569FD}" type="sibTrans" cxnId="{291E47EF-BA7E-4661-965D-21DA1DB16CF4}">
      <dgm:prSet/>
      <dgm:spPr/>
      <dgm:t>
        <a:bodyPr/>
        <a:lstStyle/>
        <a:p>
          <a:endParaRPr lang="en-US"/>
        </a:p>
      </dgm:t>
    </dgm:pt>
    <dgm:pt modelId="{33D8634C-CFC6-426C-ACBD-68C9443A1097}">
      <dgm:prSet phldrT="[Text]"/>
      <dgm:spPr>
        <a:solidFill>
          <a:srgbClr val="002060"/>
        </a:solidFill>
      </dgm:spPr>
      <dgm:t>
        <a:bodyPr/>
        <a:lstStyle/>
        <a:p>
          <a:r>
            <a:rPr lang="en-US" dirty="0" smtClean="0"/>
            <a:t>No opportunity to introduce evidence</a:t>
          </a:r>
          <a:endParaRPr lang="en-US" dirty="0"/>
        </a:p>
      </dgm:t>
    </dgm:pt>
    <dgm:pt modelId="{E6FBADF7-62B0-48D6-A999-B444E49458F6}" type="parTrans" cxnId="{772074A7-2B44-4D7F-AFC3-5A388024C0BA}">
      <dgm:prSet/>
      <dgm:spPr/>
      <dgm:t>
        <a:bodyPr/>
        <a:lstStyle/>
        <a:p>
          <a:endParaRPr lang="en-US"/>
        </a:p>
      </dgm:t>
    </dgm:pt>
    <dgm:pt modelId="{36228809-56EE-4BDB-8DCB-01605D9F226B}" type="sibTrans" cxnId="{772074A7-2B44-4D7F-AFC3-5A388024C0BA}">
      <dgm:prSet/>
      <dgm:spPr/>
      <dgm:t>
        <a:bodyPr/>
        <a:lstStyle/>
        <a:p>
          <a:endParaRPr lang="en-US"/>
        </a:p>
      </dgm:t>
    </dgm:pt>
    <dgm:pt modelId="{8A5413D0-81EC-46C7-BB37-A29B609CACE8}">
      <dgm:prSet phldrT="[Text]"/>
      <dgm:spPr>
        <a:solidFill>
          <a:srgbClr val="002060"/>
        </a:solidFill>
      </dgm:spPr>
      <dgm:t>
        <a:bodyPr/>
        <a:lstStyle/>
        <a:p>
          <a:r>
            <a:rPr lang="en-US" dirty="0" smtClean="0"/>
            <a:t>Frequently pro forma</a:t>
          </a:r>
          <a:endParaRPr lang="en-US" dirty="0"/>
        </a:p>
      </dgm:t>
    </dgm:pt>
    <dgm:pt modelId="{DC62322E-B276-4C63-9603-C949BC8560E1}" type="parTrans" cxnId="{CF0EA5A6-8A39-40F2-8609-4B9B42874D3B}">
      <dgm:prSet/>
      <dgm:spPr/>
      <dgm:t>
        <a:bodyPr/>
        <a:lstStyle/>
        <a:p>
          <a:endParaRPr lang="en-US"/>
        </a:p>
      </dgm:t>
    </dgm:pt>
    <dgm:pt modelId="{EDE24BBC-6DF7-4CBD-9944-05D610BBEC32}" type="sibTrans" cxnId="{CF0EA5A6-8A39-40F2-8609-4B9B42874D3B}">
      <dgm:prSet/>
      <dgm:spPr/>
      <dgm:t>
        <a:bodyPr/>
        <a:lstStyle/>
        <a:p>
          <a:endParaRPr lang="en-US"/>
        </a:p>
      </dgm:t>
    </dgm:pt>
    <dgm:pt modelId="{CCE96A8B-EFEA-4EF0-950C-7DF083E6B9E1}">
      <dgm:prSet phldrT="[Text]" custT="1"/>
      <dgm:spPr>
        <a:solidFill>
          <a:srgbClr val="002060"/>
        </a:solidFill>
      </dgm:spPr>
      <dgm:t>
        <a:bodyPr/>
        <a:lstStyle/>
        <a:p>
          <a:r>
            <a:rPr lang="en-US" sz="1400" dirty="0" smtClean="0"/>
            <a:t>Parents must attend.  Attorney can attend</a:t>
          </a:r>
          <a:endParaRPr lang="en-US" sz="1400" dirty="0"/>
        </a:p>
      </dgm:t>
    </dgm:pt>
    <dgm:pt modelId="{6F25FF5C-D92A-45D9-921C-6F0275C798B4}" type="parTrans" cxnId="{73EB7BC5-32C7-4AF5-B3B2-410FCD390C4D}">
      <dgm:prSet/>
      <dgm:spPr/>
      <dgm:t>
        <a:bodyPr/>
        <a:lstStyle/>
        <a:p>
          <a:endParaRPr lang="en-US"/>
        </a:p>
      </dgm:t>
    </dgm:pt>
    <dgm:pt modelId="{47C9EF36-53D2-4ABA-9547-AD4BE42BEA85}" type="sibTrans" cxnId="{73EB7BC5-32C7-4AF5-B3B2-410FCD390C4D}">
      <dgm:prSet/>
      <dgm:spPr/>
      <dgm:t>
        <a:bodyPr/>
        <a:lstStyle/>
        <a:p>
          <a:endParaRPr lang="en-US"/>
        </a:p>
      </dgm:t>
    </dgm:pt>
    <dgm:pt modelId="{2D92DCB9-E93F-4A55-8BEA-6CF22FB52B2F}">
      <dgm:prSet phldrT="[Text]" custT="1"/>
      <dgm:spPr>
        <a:solidFill>
          <a:srgbClr val="002060"/>
        </a:solidFill>
      </dgm:spPr>
      <dgm:t>
        <a:bodyPr/>
        <a:lstStyle/>
        <a:p>
          <a:r>
            <a:rPr lang="en-US" sz="1400" dirty="0" smtClean="0"/>
            <a:t>Within 10 days of expulsion recommendation</a:t>
          </a:r>
          <a:endParaRPr lang="en-US" sz="1400" dirty="0"/>
        </a:p>
      </dgm:t>
    </dgm:pt>
    <dgm:pt modelId="{C72EE430-20C8-4296-AC97-B87E0E4A8E46}" type="parTrans" cxnId="{389C2B5C-BBDA-43B4-9358-1F72D5CC9674}">
      <dgm:prSet/>
      <dgm:spPr/>
      <dgm:t>
        <a:bodyPr/>
        <a:lstStyle/>
        <a:p>
          <a:endParaRPr lang="en-US"/>
        </a:p>
      </dgm:t>
    </dgm:pt>
    <dgm:pt modelId="{B8C7D60D-CE96-4B9B-BF27-D36EF19B2D36}" type="sibTrans" cxnId="{389C2B5C-BBDA-43B4-9358-1F72D5CC9674}">
      <dgm:prSet/>
      <dgm:spPr/>
      <dgm:t>
        <a:bodyPr/>
        <a:lstStyle/>
        <a:p>
          <a:endParaRPr lang="en-US"/>
        </a:p>
      </dgm:t>
    </dgm:pt>
    <dgm:pt modelId="{FA8F991F-CA93-43DC-8024-0A67C5B53EB3}">
      <dgm:prSet phldrT="[Text]" custT="1"/>
      <dgm:spPr>
        <a:solidFill>
          <a:srgbClr val="002060"/>
        </a:solidFill>
      </dgm:spPr>
      <dgm:t>
        <a:bodyPr/>
        <a:lstStyle/>
        <a:p>
          <a:r>
            <a:rPr lang="en-US" sz="1400" dirty="0" smtClean="0"/>
            <a:t>For students with disabilities or suspected disabilities only. </a:t>
          </a:r>
          <a:endParaRPr lang="en-US" sz="1400" dirty="0"/>
        </a:p>
      </dgm:t>
    </dgm:pt>
    <dgm:pt modelId="{4010C234-EDB4-4BF7-8166-8BC4AF0D19A8}" type="parTrans" cxnId="{910641A1-802E-43D0-8B05-F2D424B761D7}">
      <dgm:prSet/>
      <dgm:spPr/>
      <dgm:t>
        <a:bodyPr/>
        <a:lstStyle/>
        <a:p>
          <a:endParaRPr lang="en-US"/>
        </a:p>
      </dgm:t>
    </dgm:pt>
    <dgm:pt modelId="{30D79183-F8E0-497A-B288-EC590D4C2734}" type="sibTrans" cxnId="{910641A1-802E-43D0-8B05-F2D424B761D7}">
      <dgm:prSet/>
      <dgm:spPr/>
      <dgm:t>
        <a:bodyPr/>
        <a:lstStyle/>
        <a:p>
          <a:endParaRPr lang="en-US"/>
        </a:p>
      </dgm:t>
    </dgm:pt>
    <dgm:pt modelId="{6CACBB60-163B-43C3-A860-8BBF53E08B60}" type="pres">
      <dgm:prSet presAssocID="{A456FF60-2C61-4C9F-9525-1CC26F4AC625}" presName="CompostProcess" presStyleCnt="0">
        <dgm:presLayoutVars>
          <dgm:dir/>
          <dgm:resizeHandles val="exact"/>
        </dgm:presLayoutVars>
      </dgm:prSet>
      <dgm:spPr/>
      <dgm:t>
        <a:bodyPr/>
        <a:lstStyle/>
        <a:p>
          <a:endParaRPr lang="en-US"/>
        </a:p>
      </dgm:t>
    </dgm:pt>
    <dgm:pt modelId="{5E84F7D5-F06F-4F68-8D01-F586CA886692}" type="pres">
      <dgm:prSet presAssocID="{A456FF60-2C61-4C9F-9525-1CC26F4AC625}" presName="arrow" presStyleLbl="bgShp" presStyleIdx="0" presStyleCnt="1"/>
      <dgm:spPr>
        <a:noFill/>
      </dgm:spPr>
      <dgm:t>
        <a:bodyPr/>
        <a:lstStyle/>
        <a:p>
          <a:endParaRPr lang="en-US"/>
        </a:p>
      </dgm:t>
    </dgm:pt>
    <dgm:pt modelId="{74AF6B27-47BF-4C85-8091-952A9BCC1A19}" type="pres">
      <dgm:prSet presAssocID="{A456FF60-2C61-4C9F-9525-1CC26F4AC625}" presName="linearProcess" presStyleCnt="0"/>
      <dgm:spPr/>
    </dgm:pt>
    <dgm:pt modelId="{1E028C35-B25B-4D54-8C37-1E2AC6A9530E}" type="pres">
      <dgm:prSet presAssocID="{59B0883D-9CFF-4FFD-BA7B-478257A04579}" presName="textNode" presStyleLbl="node1" presStyleIdx="0" presStyleCnt="5" custScaleY="155289">
        <dgm:presLayoutVars>
          <dgm:bulletEnabled val="1"/>
        </dgm:presLayoutVars>
      </dgm:prSet>
      <dgm:spPr/>
      <dgm:t>
        <a:bodyPr/>
        <a:lstStyle/>
        <a:p>
          <a:endParaRPr lang="en-US"/>
        </a:p>
      </dgm:t>
    </dgm:pt>
    <dgm:pt modelId="{73961949-FB8E-42AE-850C-0C69FF6BEB74}" type="pres">
      <dgm:prSet presAssocID="{63EA9434-3E7A-4889-9D58-219001C4F023}" presName="sibTrans" presStyleCnt="0"/>
      <dgm:spPr/>
    </dgm:pt>
    <dgm:pt modelId="{37C0DF36-0C7B-4DB1-B5DA-A4BF0F3E0883}" type="pres">
      <dgm:prSet presAssocID="{D177A653-00D9-4D66-B327-5EFEF54F4EE9}" presName="textNode" presStyleLbl="node1" presStyleIdx="1" presStyleCnt="5" custScaleY="155289">
        <dgm:presLayoutVars>
          <dgm:bulletEnabled val="1"/>
        </dgm:presLayoutVars>
      </dgm:prSet>
      <dgm:spPr/>
      <dgm:t>
        <a:bodyPr/>
        <a:lstStyle/>
        <a:p>
          <a:endParaRPr lang="en-US"/>
        </a:p>
      </dgm:t>
    </dgm:pt>
    <dgm:pt modelId="{884A3CDA-3F55-4C6F-907D-6B410E737411}" type="pres">
      <dgm:prSet presAssocID="{4C440A7B-8AD2-4711-B182-AD9545508A68}" presName="sibTrans" presStyleCnt="0"/>
      <dgm:spPr/>
    </dgm:pt>
    <dgm:pt modelId="{EBD0D13E-14F1-449C-B9B9-48A5218C77FD}" type="pres">
      <dgm:prSet presAssocID="{407E8317-E4D0-4415-B4B8-B2F05B79E93C}" presName="textNode" presStyleLbl="node1" presStyleIdx="2" presStyleCnt="5" custScaleX="107797" custScaleY="155289">
        <dgm:presLayoutVars>
          <dgm:bulletEnabled val="1"/>
        </dgm:presLayoutVars>
      </dgm:prSet>
      <dgm:spPr/>
      <dgm:t>
        <a:bodyPr/>
        <a:lstStyle/>
        <a:p>
          <a:endParaRPr lang="en-US"/>
        </a:p>
      </dgm:t>
    </dgm:pt>
    <dgm:pt modelId="{0FEE21D9-42CE-4C75-B3B0-6761B26D669B}" type="pres">
      <dgm:prSet presAssocID="{781FA019-E997-473B-8823-B82F768F784D}" presName="sibTrans" presStyleCnt="0"/>
      <dgm:spPr/>
    </dgm:pt>
    <dgm:pt modelId="{1F4658A3-6433-4798-8DC2-CE42253B7A01}" type="pres">
      <dgm:prSet presAssocID="{C6034632-A23B-410F-A9A0-FDB7A3D57EA1}" presName="textNode" presStyleLbl="node1" presStyleIdx="3" presStyleCnt="5" custScaleY="157374">
        <dgm:presLayoutVars>
          <dgm:bulletEnabled val="1"/>
        </dgm:presLayoutVars>
      </dgm:prSet>
      <dgm:spPr/>
      <dgm:t>
        <a:bodyPr/>
        <a:lstStyle/>
        <a:p>
          <a:endParaRPr lang="en-US"/>
        </a:p>
      </dgm:t>
    </dgm:pt>
    <dgm:pt modelId="{9D07886A-0102-4A26-B684-B3A36E966C86}" type="pres">
      <dgm:prSet presAssocID="{73EBBC95-DA04-4591-951C-A3F153D6D320}" presName="sibTrans" presStyleCnt="0"/>
      <dgm:spPr/>
    </dgm:pt>
    <dgm:pt modelId="{CCD8412A-8196-4510-AF1D-9EC976E9A374}" type="pres">
      <dgm:prSet presAssocID="{EAD90F4F-73D4-4B58-85BF-C6DF686870D3}" presName="textNode" presStyleLbl="node1" presStyleIdx="4" presStyleCnt="5" custScaleY="157374">
        <dgm:presLayoutVars>
          <dgm:bulletEnabled val="1"/>
        </dgm:presLayoutVars>
      </dgm:prSet>
      <dgm:spPr/>
      <dgm:t>
        <a:bodyPr/>
        <a:lstStyle/>
        <a:p>
          <a:endParaRPr lang="en-US"/>
        </a:p>
      </dgm:t>
    </dgm:pt>
  </dgm:ptLst>
  <dgm:cxnLst>
    <dgm:cxn modelId="{5F0A027D-87CC-44A2-B3E2-E5CCF46E2D77}" type="presOf" srcId="{8A5413D0-81EC-46C7-BB37-A29B609CACE8}" destId="{CCD8412A-8196-4510-AF1D-9EC976E9A374}" srcOrd="0" destOrd="3" presId="urn:microsoft.com/office/officeart/2005/8/layout/hProcess9"/>
    <dgm:cxn modelId="{D9FBF038-3683-43F6-8F54-8918BC277775}" type="presOf" srcId="{33D8634C-CFC6-426C-ACBD-68C9443A1097}" destId="{CCD8412A-8196-4510-AF1D-9EC976E9A374}" srcOrd="0" destOrd="2" presId="urn:microsoft.com/office/officeart/2005/8/layout/hProcess9"/>
    <dgm:cxn modelId="{65A043E1-2357-424D-9916-058CB70BD528}" type="presOf" srcId="{FD683074-1BE7-4921-8D1E-FE50577E6AE9}" destId="{CCD8412A-8196-4510-AF1D-9EC976E9A374}" srcOrd="0" destOrd="4" presId="urn:microsoft.com/office/officeart/2005/8/layout/hProcess9"/>
    <dgm:cxn modelId="{F5FBE9E6-B2A3-4906-B4A4-6C5D2DAA2948}" type="presOf" srcId="{59B0883D-9CFF-4FFD-BA7B-478257A04579}" destId="{1E028C35-B25B-4D54-8C37-1E2AC6A9530E}" srcOrd="0" destOrd="0" presId="urn:microsoft.com/office/officeart/2005/8/layout/hProcess9"/>
    <dgm:cxn modelId="{291E47EF-BA7E-4661-965D-21DA1DB16CF4}" srcId="{EAD90F4F-73D4-4B58-85BF-C6DF686870D3}" destId="{FD683074-1BE7-4921-8D1E-FE50577E6AE9}" srcOrd="3" destOrd="0" parTransId="{C64B8AEC-D5FD-4971-8000-FBA073457D69}" sibTransId="{A83AE0D4-1A21-4565-9471-45CA285569FD}"/>
    <dgm:cxn modelId="{73EB7BC5-32C7-4AF5-B3B2-410FCD390C4D}" srcId="{407E8317-E4D0-4415-B4B8-B2F05B79E93C}" destId="{CCE96A8B-EFEA-4EF0-950C-7DF083E6B9E1}" srcOrd="1" destOrd="0" parTransId="{6F25FF5C-D92A-45D9-921C-6F0275C798B4}" sibTransId="{47C9EF36-53D2-4ABA-9547-AD4BE42BEA85}"/>
    <dgm:cxn modelId="{923CC475-F74E-4105-A4AA-7EF1CF50CC6B}" srcId="{C6034632-A23B-410F-A9A0-FDB7A3D57EA1}" destId="{6E69B302-C64D-4721-87A4-D96BFF7406BF}" srcOrd="2" destOrd="0" parTransId="{BA8BD37E-DA8E-4752-8CD0-E002B8B0688C}" sibTransId="{44E274D5-2295-4F40-BA8D-33C823651312}"/>
    <dgm:cxn modelId="{55ABD831-79A1-4546-8CF7-390B8E04FF6A}" srcId="{C6034632-A23B-410F-A9A0-FDB7A3D57EA1}" destId="{8B2011F4-6880-44B1-8222-D48CF4357BDA}" srcOrd="3" destOrd="0" parTransId="{14C2B692-A5B6-40FD-BF59-1CED8F735684}" sibTransId="{2E6BDB83-EC99-4156-B31D-3752A02BE952}"/>
    <dgm:cxn modelId="{772074A7-2B44-4D7F-AFC3-5A388024C0BA}" srcId="{EAD90F4F-73D4-4B58-85BF-C6DF686870D3}" destId="{33D8634C-CFC6-426C-ACBD-68C9443A1097}" srcOrd="1" destOrd="0" parTransId="{E6FBADF7-62B0-48D6-A999-B444E49458F6}" sibTransId="{36228809-56EE-4BDB-8DCB-01605D9F226B}"/>
    <dgm:cxn modelId="{9B45913B-D636-4041-A732-319B0F2B6EAA}" type="presOf" srcId="{2D92DCB9-E93F-4A55-8BEA-6CF22FB52B2F}" destId="{EBD0D13E-14F1-449C-B9B9-48A5218C77FD}" srcOrd="0" destOrd="3" presId="urn:microsoft.com/office/officeart/2005/8/layout/hProcess9"/>
    <dgm:cxn modelId="{273E7305-488A-4ADA-A2CC-0AA42FA7ABCC}" type="presOf" srcId="{6E69B302-C64D-4721-87A4-D96BFF7406BF}" destId="{1F4658A3-6433-4798-8DC2-CE42253B7A01}" srcOrd="0" destOrd="3" presId="urn:microsoft.com/office/officeart/2005/8/layout/hProcess9"/>
    <dgm:cxn modelId="{28E1F220-6E49-439B-89AC-7E160FE9FF12}" srcId="{A456FF60-2C61-4C9F-9525-1CC26F4AC625}" destId="{EAD90F4F-73D4-4B58-85BF-C6DF686870D3}" srcOrd="4" destOrd="0" parTransId="{BF117025-6F6B-423F-B4FE-8013983FEAB8}" sibTransId="{BE2C1F87-1646-42C3-91BC-288A3C1278F3}"/>
    <dgm:cxn modelId="{B0A7C3A4-887E-4605-9A5F-8F1323707E22}" srcId="{A456FF60-2C61-4C9F-9525-1CC26F4AC625}" destId="{59B0883D-9CFF-4FFD-BA7B-478257A04579}" srcOrd="0" destOrd="0" parTransId="{7F34CE4C-C5B8-4BDE-B2E8-CBBE461A2765}" sibTransId="{63EA9434-3E7A-4889-9D58-219001C4F023}"/>
    <dgm:cxn modelId="{02AEC27E-86A6-476E-96ED-810946C06F0F}" type="presOf" srcId="{063D8F07-77A4-49CC-91E6-3A94E4CF491C}" destId="{1F4658A3-6433-4798-8DC2-CE42253B7A01}" srcOrd="0" destOrd="1" presId="urn:microsoft.com/office/officeart/2005/8/layout/hProcess9"/>
    <dgm:cxn modelId="{AD662AE3-13DB-4A1D-B155-0894A33B3287}" type="presOf" srcId="{A456FF60-2C61-4C9F-9525-1CC26F4AC625}" destId="{6CACBB60-163B-43C3-A860-8BBF53E08B60}" srcOrd="0" destOrd="0" presId="urn:microsoft.com/office/officeart/2005/8/layout/hProcess9"/>
    <dgm:cxn modelId="{910641A1-802E-43D0-8B05-F2D424B761D7}" srcId="{407E8317-E4D0-4415-B4B8-B2F05B79E93C}" destId="{FA8F991F-CA93-43DC-8024-0A67C5B53EB3}" srcOrd="3" destOrd="0" parTransId="{4010C234-EDB4-4BF7-8166-8BC4AF0D19A8}" sibTransId="{30D79183-F8E0-497A-B288-EC590D4C2734}"/>
    <dgm:cxn modelId="{E04A7F19-EB45-4B49-9ABB-BE28BCBEEFB9}" srcId="{A456FF60-2C61-4C9F-9525-1CC26F4AC625}" destId="{C6034632-A23B-410F-A9A0-FDB7A3D57EA1}" srcOrd="3" destOrd="0" parTransId="{C0A940DC-D3DD-491A-8DB1-82C1947BEF3E}" sibTransId="{73EBBC95-DA04-4591-951C-A3F153D6D320}"/>
    <dgm:cxn modelId="{47B91D03-2DE3-421E-850B-5CA109DAD4A7}" type="presOf" srcId="{6F07FC4F-3545-42C4-A387-72480FBC1EAB}" destId="{CCD8412A-8196-4510-AF1D-9EC976E9A374}" srcOrd="0" destOrd="1" presId="urn:microsoft.com/office/officeart/2005/8/layout/hProcess9"/>
    <dgm:cxn modelId="{13939877-B72D-4A5E-B2EC-E09F62B52C16}" srcId="{D177A653-00D9-4D66-B327-5EFEF54F4EE9}" destId="{9657A7DD-2037-499E-B43F-176ABCBCFEBD}" srcOrd="0" destOrd="0" parTransId="{1D7A9FFA-5C69-49EE-B9B7-87A8699CE132}" sibTransId="{195EC8AB-4F41-4882-8CD6-C4ABCCA46AB8}"/>
    <dgm:cxn modelId="{8FA8C93B-ECB3-489C-8941-6F3B76E0C59E}" type="presOf" srcId="{D1E958A1-ADA2-4B1C-995F-8E4557E71A09}" destId="{1F4658A3-6433-4798-8DC2-CE42253B7A01}" srcOrd="0" destOrd="2" presId="urn:microsoft.com/office/officeart/2005/8/layout/hProcess9"/>
    <dgm:cxn modelId="{46D4FBEC-8358-4E6F-832A-C0ADDD067114}" type="presOf" srcId="{D177A653-00D9-4D66-B327-5EFEF54F4EE9}" destId="{37C0DF36-0C7B-4DB1-B5DA-A4BF0F3E0883}" srcOrd="0" destOrd="0" presId="urn:microsoft.com/office/officeart/2005/8/layout/hProcess9"/>
    <dgm:cxn modelId="{F02410A0-4697-459A-AC25-5C3B37E06AE7}" srcId="{C6034632-A23B-410F-A9A0-FDB7A3D57EA1}" destId="{D1E958A1-ADA2-4B1C-995F-8E4557E71A09}" srcOrd="1" destOrd="0" parTransId="{D4A0CD83-549E-4529-A76D-5B10C953EDAB}" sibTransId="{344D84D7-D744-4AB1-877C-D460396ED4A4}"/>
    <dgm:cxn modelId="{13D29BEC-4DE7-4EE7-9DFB-C8645DF59DF5}" type="presOf" srcId="{8B2011F4-6880-44B1-8222-D48CF4357BDA}" destId="{1F4658A3-6433-4798-8DC2-CE42253B7A01}" srcOrd="0" destOrd="4" presId="urn:microsoft.com/office/officeart/2005/8/layout/hProcess9"/>
    <dgm:cxn modelId="{7A428412-0448-4AA1-A4F5-B35C0ED1E232}" type="presOf" srcId="{8304A472-908D-4B6A-8409-6BE9AF82CEF5}" destId="{37C0DF36-0C7B-4DB1-B5DA-A4BF0F3E0883}" srcOrd="0" destOrd="2" presId="urn:microsoft.com/office/officeart/2005/8/layout/hProcess9"/>
    <dgm:cxn modelId="{2FD68D82-DBA6-48DD-B99A-D7634B8E62B0}" type="presOf" srcId="{9A9F0288-6254-436C-987C-5E990160AFC7}" destId="{EBD0D13E-14F1-449C-B9B9-48A5218C77FD}" srcOrd="0" destOrd="1" presId="urn:microsoft.com/office/officeart/2005/8/layout/hProcess9"/>
    <dgm:cxn modelId="{389C2B5C-BBDA-43B4-9358-1F72D5CC9674}" srcId="{407E8317-E4D0-4415-B4B8-B2F05B79E93C}" destId="{2D92DCB9-E93F-4A55-8BEA-6CF22FB52B2F}" srcOrd="2" destOrd="0" parTransId="{C72EE430-20C8-4296-AC97-B87E0E4A8E46}" sibTransId="{B8C7D60D-CE96-4B9B-BF27-D36EF19B2D36}"/>
    <dgm:cxn modelId="{6188C829-1E70-4A60-8CF4-F6C1F03247D9}" type="presOf" srcId="{0C66E675-4E87-4BE2-99EB-9642659F76CC}" destId="{1F4658A3-6433-4798-8DC2-CE42253B7A01}" srcOrd="0" destOrd="5" presId="urn:microsoft.com/office/officeart/2005/8/layout/hProcess9"/>
    <dgm:cxn modelId="{A8A8E721-E475-4900-9732-DC4DEE89BA1F}" srcId="{A456FF60-2C61-4C9F-9525-1CC26F4AC625}" destId="{407E8317-E4D0-4415-B4B8-B2F05B79E93C}" srcOrd="2" destOrd="0" parTransId="{39D9E7DE-369F-4D94-BAD8-39832102C203}" sibTransId="{781FA019-E997-473B-8823-B82F768F784D}"/>
    <dgm:cxn modelId="{8633AF98-B759-4712-9D65-B337FE9DCEB9}" type="presOf" srcId="{C6034632-A23B-410F-A9A0-FDB7A3D57EA1}" destId="{1F4658A3-6433-4798-8DC2-CE42253B7A01}" srcOrd="0" destOrd="0" presId="urn:microsoft.com/office/officeart/2005/8/layout/hProcess9"/>
    <dgm:cxn modelId="{7B865DA4-28C5-4946-ACB1-875EE29D42EE}" srcId="{407E8317-E4D0-4415-B4B8-B2F05B79E93C}" destId="{9A9F0288-6254-436C-987C-5E990160AFC7}" srcOrd="0" destOrd="0" parTransId="{3FE7FA2C-03C2-40EC-9BAA-98D703C878C9}" sibTransId="{3A93F4AD-3984-4EF4-A4A5-1E82AE0E2BEC}"/>
    <dgm:cxn modelId="{F32D4192-1218-4F6D-866F-F365944483F9}" type="presOf" srcId="{9657A7DD-2037-499E-B43F-176ABCBCFEBD}" destId="{37C0DF36-0C7B-4DB1-B5DA-A4BF0F3E0883}" srcOrd="0" destOrd="1" presId="urn:microsoft.com/office/officeart/2005/8/layout/hProcess9"/>
    <dgm:cxn modelId="{FEE996BC-ECA9-4C25-845A-FF97C808A681}" type="presOf" srcId="{407E8317-E4D0-4415-B4B8-B2F05B79E93C}" destId="{EBD0D13E-14F1-449C-B9B9-48A5218C77FD}" srcOrd="0" destOrd="0" presId="urn:microsoft.com/office/officeart/2005/8/layout/hProcess9"/>
    <dgm:cxn modelId="{51142565-0686-4B54-B2CD-E25966A65E65}" type="presOf" srcId="{CCE96A8B-EFEA-4EF0-950C-7DF083E6B9E1}" destId="{EBD0D13E-14F1-449C-B9B9-48A5218C77FD}" srcOrd="0" destOrd="2" presId="urn:microsoft.com/office/officeart/2005/8/layout/hProcess9"/>
    <dgm:cxn modelId="{BBB79508-D399-4175-84E4-0355267C2EC0}" srcId="{C6034632-A23B-410F-A9A0-FDB7A3D57EA1}" destId="{0C66E675-4E87-4BE2-99EB-9642659F76CC}" srcOrd="4" destOrd="0" parTransId="{941F4A5C-3D7A-4D20-8604-FC2BA01DF240}" sibTransId="{79B01E8B-3C22-4DC1-8561-E908A5E83C3C}"/>
    <dgm:cxn modelId="{AC1382C9-379A-42F8-AEB0-639D2DBBB372}" srcId="{A456FF60-2C61-4C9F-9525-1CC26F4AC625}" destId="{D177A653-00D9-4D66-B327-5EFEF54F4EE9}" srcOrd="1" destOrd="0" parTransId="{B8C216CA-B50C-4C07-97B9-9A594EAC8E43}" sibTransId="{4C440A7B-8AD2-4711-B182-AD9545508A68}"/>
    <dgm:cxn modelId="{3B6D4708-DEBA-4008-B6BA-9E9927B6FDB3}" srcId="{D177A653-00D9-4D66-B327-5EFEF54F4EE9}" destId="{8304A472-908D-4B6A-8409-6BE9AF82CEF5}" srcOrd="1" destOrd="0" parTransId="{0A6C5155-C080-4005-8B7C-D0020D88C470}" sibTransId="{9C25F0A5-8021-4641-8A71-ACB27EB30BB4}"/>
    <dgm:cxn modelId="{A05049BD-6500-4935-B835-275B7DEC8E6A}" type="presOf" srcId="{EAD90F4F-73D4-4B58-85BF-C6DF686870D3}" destId="{CCD8412A-8196-4510-AF1D-9EC976E9A374}" srcOrd="0" destOrd="0" presId="urn:microsoft.com/office/officeart/2005/8/layout/hProcess9"/>
    <dgm:cxn modelId="{CF0EA5A6-8A39-40F2-8609-4B9B42874D3B}" srcId="{EAD90F4F-73D4-4B58-85BF-C6DF686870D3}" destId="{8A5413D0-81EC-46C7-BB37-A29B609CACE8}" srcOrd="2" destOrd="0" parTransId="{DC62322E-B276-4C63-9603-C949BC8560E1}" sibTransId="{EDE24BBC-6DF7-4CBD-9944-05D610BBEC32}"/>
    <dgm:cxn modelId="{B802419D-52DC-40E0-9D6D-181E303A1F47}" type="presOf" srcId="{FA8F991F-CA93-43DC-8024-0A67C5B53EB3}" destId="{EBD0D13E-14F1-449C-B9B9-48A5218C77FD}" srcOrd="0" destOrd="4" presId="urn:microsoft.com/office/officeart/2005/8/layout/hProcess9"/>
    <dgm:cxn modelId="{17892D99-CC38-4556-AFCD-5122F2105C38}" srcId="{C6034632-A23B-410F-A9A0-FDB7A3D57EA1}" destId="{063D8F07-77A4-49CC-91E6-3A94E4CF491C}" srcOrd="0" destOrd="0" parTransId="{3DA477A6-413E-4389-AAAA-994B08A98353}" sibTransId="{F7C4DC8A-3492-40B2-B930-9E170128A031}"/>
    <dgm:cxn modelId="{E853EC90-F594-4E98-B505-F7B7C0DEE6A2}" srcId="{EAD90F4F-73D4-4B58-85BF-C6DF686870D3}" destId="{6F07FC4F-3545-42C4-A387-72480FBC1EAB}" srcOrd="0" destOrd="0" parTransId="{9434F671-1116-42B0-8710-CB59CA90279C}" sibTransId="{7E682C9D-023F-4CC8-B830-F2EEAF3E1D50}"/>
    <dgm:cxn modelId="{8BC9D7CF-B427-471B-BEF8-04EF20A2A289}" type="presParOf" srcId="{6CACBB60-163B-43C3-A860-8BBF53E08B60}" destId="{5E84F7D5-F06F-4F68-8D01-F586CA886692}" srcOrd="0" destOrd="0" presId="urn:microsoft.com/office/officeart/2005/8/layout/hProcess9"/>
    <dgm:cxn modelId="{7AB04E4E-98B2-4180-8FDB-51BB6D20CE0C}" type="presParOf" srcId="{6CACBB60-163B-43C3-A860-8BBF53E08B60}" destId="{74AF6B27-47BF-4C85-8091-952A9BCC1A19}" srcOrd="1" destOrd="0" presId="urn:microsoft.com/office/officeart/2005/8/layout/hProcess9"/>
    <dgm:cxn modelId="{FF83B110-E042-45EA-BEA5-926797CCBF87}" type="presParOf" srcId="{74AF6B27-47BF-4C85-8091-952A9BCC1A19}" destId="{1E028C35-B25B-4D54-8C37-1E2AC6A9530E}" srcOrd="0" destOrd="0" presId="urn:microsoft.com/office/officeart/2005/8/layout/hProcess9"/>
    <dgm:cxn modelId="{DF43CFD1-82B6-412A-9192-9DA05E6405B0}" type="presParOf" srcId="{74AF6B27-47BF-4C85-8091-952A9BCC1A19}" destId="{73961949-FB8E-42AE-850C-0C69FF6BEB74}" srcOrd="1" destOrd="0" presId="urn:microsoft.com/office/officeart/2005/8/layout/hProcess9"/>
    <dgm:cxn modelId="{4612A37A-BC73-4842-8F34-4F6E9329109A}" type="presParOf" srcId="{74AF6B27-47BF-4C85-8091-952A9BCC1A19}" destId="{37C0DF36-0C7B-4DB1-B5DA-A4BF0F3E0883}" srcOrd="2" destOrd="0" presId="urn:microsoft.com/office/officeart/2005/8/layout/hProcess9"/>
    <dgm:cxn modelId="{968CDAD7-948C-44A9-B4C1-A2A47F27FBE8}" type="presParOf" srcId="{74AF6B27-47BF-4C85-8091-952A9BCC1A19}" destId="{884A3CDA-3F55-4C6F-907D-6B410E737411}" srcOrd="3" destOrd="0" presId="urn:microsoft.com/office/officeart/2005/8/layout/hProcess9"/>
    <dgm:cxn modelId="{7B4A5B18-022A-4163-8F70-A7230CE8198C}" type="presParOf" srcId="{74AF6B27-47BF-4C85-8091-952A9BCC1A19}" destId="{EBD0D13E-14F1-449C-B9B9-48A5218C77FD}" srcOrd="4" destOrd="0" presId="urn:microsoft.com/office/officeart/2005/8/layout/hProcess9"/>
    <dgm:cxn modelId="{3A5CA190-DB70-48E9-A88D-9A05655CF3F7}" type="presParOf" srcId="{74AF6B27-47BF-4C85-8091-952A9BCC1A19}" destId="{0FEE21D9-42CE-4C75-B3B0-6761B26D669B}" srcOrd="5" destOrd="0" presId="urn:microsoft.com/office/officeart/2005/8/layout/hProcess9"/>
    <dgm:cxn modelId="{2A4F545F-4EA1-43A5-80D0-CD12998059C0}" type="presParOf" srcId="{74AF6B27-47BF-4C85-8091-952A9BCC1A19}" destId="{1F4658A3-6433-4798-8DC2-CE42253B7A01}" srcOrd="6" destOrd="0" presId="urn:microsoft.com/office/officeart/2005/8/layout/hProcess9"/>
    <dgm:cxn modelId="{6C32B96F-1B11-4AD5-B85B-5A9A917D0BD1}" type="presParOf" srcId="{74AF6B27-47BF-4C85-8091-952A9BCC1A19}" destId="{9D07886A-0102-4A26-B684-B3A36E966C86}" srcOrd="7" destOrd="0" presId="urn:microsoft.com/office/officeart/2005/8/layout/hProcess9"/>
    <dgm:cxn modelId="{CF3FCF45-B343-44E1-A197-8939EEA2F4EC}" type="presParOf" srcId="{74AF6B27-47BF-4C85-8091-952A9BCC1A19}" destId="{CCD8412A-8196-4510-AF1D-9EC976E9A37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F7D5-F06F-4F68-8D01-F586CA886692}">
      <dsp:nvSpPr>
        <dsp:cNvPr id="0" name=""/>
        <dsp:cNvSpPr/>
      </dsp:nvSpPr>
      <dsp:spPr>
        <a:xfrm>
          <a:off x="685799" y="0"/>
          <a:ext cx="7772400" cy="6349275"/>
        </a:xfrm>
        <a:prstGeom prst="rightArrow">
          <a:avLst/>
        </a:prstGeom>
        <a:noFill/>
        <a:ln>
          <a:noFill/>
        </a:ln>
        <a:effectLst/>
      </dsp:spPr>
      <dsp:style>
        <a:lnRef idx="0">
          <a:scrgbClr r="0" g="0" b="0"/>
        </a:lnRef>
        <a:fillRef idx="1">
          <a:scrgbClr r="0" g="0" b="0"/>
        </a:fillRef>
        <a:effectRef idx="0">
          <a:scrgbClr r="0" g="0" b="0"/>
        </a:effectRef>
        <a:fontRef idx="minor"/>
      </dsp:style>
    </dsp:sp>
    <dsp:sp modelId="{1E028C35-B25B-4D54-8C37-1E2AC6A9530E}">
      <dsp:nvSpPr>
        <dsp:cNvPr id="0" name=""/>
        <dsp:cNvSpPr/>
      </dsp:nvSpPr>
      <dsp:spPr>
        <a:xfrm>
          <a:off x="329" y="1202692"/>
          <a:ext cx="1732359" cy="394389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Act &amp; initial suspension</a:t>
          </a:r>
          <a:endParaRPr lang="en-US" sz="2000" b="1" kern="1200" dirty="0"/>
        </a:p>
      </dsp:txBody>
      <dsp:txXfrm>
        <a:off x="84896" y="1287259"/>
        <a:ext cx="1563225" cy="3774756"/>
      </dsp:txXfrm>
    </dsp:sp>
    <dsp:sp modelId="{37C0DF36-0C7B-4DB1-B5DA-A4BF0F3E0883}">
      <dsp:nvSpPr>
        <dsp:cNvPr id="0" name=""/>
        <dsp:cNvSpPr/>
      </dsp:nvSpPr>
      <dsp:spPr>
        <a:xfrm>
          <a:off x="1819306" y="1202692"/>
          <a:ext cx="1732359" cy="394389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Extension of suspension </a:t>
          </a:r>
          <a:r>
            <a:rPr lang="en-US" sz="2000" b="1" kern="1200" dirty="0" smtClean="0"/>
            <a:t>meeting</a:t>
          </a:r>
          <a:endParaRPr lang="en-US" sz="1800" b="1" kern="1200" dirty="0"/>
        </a:p>
        <a:p>
          <a:pPr marL="114300" lvl="1" indent="-114300" algn="l" defTabSz="622300">
            <a:lnSpc>
              <a:spcPct val="90000"/>
            </a:lnSpc>
            <a:spcBef>
              <a:spcPct val="0"/>
            </a:spcBef>
            <a:spcAft>
              <a:spcPct val="15000"/>
            </a:spcAft>
            <a:buChar char="••"/>
          </a:pPr>
          <a:r>
            <a:rPr lang="en-US" sz="1400" kern="1200" dirty="0" smtClean="0"/>
            <a:t>Informal meeting must happen within five schooldays.  </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 must attend.  Attorney can attend</a:t>
          </a:r>
          <a:endParaRPr lang="en-US" sz="1400" kern="1200" dirty="0"/>
        </a:p>
      </dsp:txBody>
      <dsp:txXfrm>
        <a:off x="1903873" y="1287259"/>
        <a:ext cx="1563225" cy="3774756"/>
      </dsp:txXfrm>
    </dsp:sp>
    <dsp:sp modelId="{EBD0D13E-14F1-449C-B9B9-48A5218C77FD}">
      <dsp:nvSpPr>
        <dsp:cNvPr id="0" name=""/>
        <dsp:cNvSpPr/>
      </dsp:nvSpPr>
      <dsp:spPr>
        <a:xfrm>
          <a:off x="3638284" y="1202692"/>
          <a:ext cx="1867431" cy="394389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Manifestation Determination Review</a:t>
          </a:r>
          <a:endParaRPr lang="en-US" sz="1800" b="1" kern="1200" dirty="0"/>
        </a:p>
        <a:p>
          <a:pPr marL="114300" lvl="1" indent="-114300" algn="l" defTabSz="622300">
            <a:lnSpc>
              <a:spcPct val="90000"/>
            </a:lnSpc>
            <a:spcBef>
              <a:spcPct val="0"/>
            </a:spcBef>
            <a:spcAft>
              <a:spcPct val="15000"/>
            </a:spcAft>
            <a:buChar char="••"/>
          </a:pPr>
          <a:r>
            <a:rPr lang="en-US" sz="1400" kern="1200" dirty="0" smtClean="0"/>
            <a:t>Meeting to determine whether disability protections apply</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Parents must attend.  Attorney can attend</a:t>
          </a:r>
          <a:endParaRPr lang="en-US" sz="1400" kern="1200" dirty="0"/>
        </a:p>
        <a:p>
          <a:pPr marL="114300" lvl="1" indent="-114300" algn="l" defTabSz="622300">
            <a:lnSpc>
              <a:spcPct val="90000"/>
            </a:lnSpc>
            <a:spcBef>
              <a:spcPct val="0"/>
            </a:spcBef>
            <a:spcAft>
              <a:spcPct val="15000"/>
            </a:spcAft>
            <a:buChar char="••"/>
          </a:pPr>
          <a:r>
            <a:rPr lang="en-US" sz="1400" kern="1200" dirty="0" smtClean="0"/>
            <a:t>Within 10 days of expulsion recommendation</a:t>
          </a:r>
          <a:endParaRPr lang="en-US" sz="1400" kern="1200" dirty="0"/>
        </a:p>
        <a:p>
          <a:pPr marL="114300" lvl="1" indent="-114300" algn="l" defTabSz="622300">
            <a:lnSpc>
              <a:spcPct val="90000"/>
            </a:lnSpc>
            <a:spcBef>
              <a:spcPct val="0"/>
            </a:spcBef>
            <a:spcAft>
              <a:spcPct val="15000"/>
            </a:spcAft>
            <a:buChar char="••"/>
          </a:pPr>
          <a:r>
            <a:rPr lang="en-US" sz="1400" kern="1200" dirty="0" smtClean="0"/>
            <a:t>For students with disabilities or suspected disabilities only. </a:t>
          </a:r>
          <a:endParaRPr lang="en-US" sz="1400" kern="1200" dirty="0"/>
        </a:p>
      </dsp:txBody>
      <dsp:txXfrm>
        <a:off x="3729444" y="1293852"/>
        <a:ext cx="1685111" cy="3761570"/>
      </dsp:txXfrm>
    </dsp:sp>
    <dsp:sp modelId="{1F4658A3-6433-4798-8DC2-CE42253B7A01}">
      <dsp:nvSpPr>
        <dsp:cNvPr id="0" name=""/>
        <dsp:cNvSpPr/>
      </dsp:nvSpPr>
      <dsp:spPr>
        <a:xfrm>
          <a:off x="5592333" y="1176215"/>
          <a:ext cx="1732359" cy="399684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Hearing</a:t>
          </a:r>
          <a:endParaRPr lang="en-US" sz="2400" b="1" kern="1200" dirty="0"/>
        </a:p>
        <a:p>
          <a:pPr marL="114300" lvl="1" indent="-114300" algn="l" defTabSz="622300">
            <a:lnSpc>
              <a:spcPct val="90000"/>
            </a:lnSpc>
            <a:spcBef>
              <a:spcPct val="0"/>
            </a:spcBef>
            <a:spcAft>
              <a:spcPct val="15000"/>
            </a:spcAft>
            <a:buChar char="••"/>
          </a:pPr>
          <a:r>
            <a:rPr lang="en-US" sz="1400" kern="1200" dirty="0" smtClean="0"/>
            <a:t>Must happen with 30 schooldays of principal determination </a:t>
          </a:r>
          <a:endParaRPr lang="en-US" sz="1400" kern="1200" dirty="0"/>
        </a:p>
        <a:p>
          <a:pPr marL="114300" lvl="1" indent="-114300" algn="l" defTabSz="622300">
            <a:lnSpc>
              <a:spcPct val="90000"/>
            </a:lnSpc>
            <a:spcBef>
              <a:spcPct val="0"/>
            </a:spcBef>
            <a:spcAft>
              <a:spcPct val="15000"/>
            </a:spcAft>
            <a:buChar char="••"/>
          </a:pPr>
          <a:r>
            <a:rPr lang="en-US" sz="1400" kern="1200" dirty="0" smtClean="0"/>
            <a:t>Student entitled to continuance</a:t>
          </a:r>
          <a:endParaRPr lang="en-US" sz="1400" kern="1200" dirty="0"/>
        </a:p>
        <a:p>
          <a:pPr marL="114300" lvl="1" indent="-114300" algn="l" defTabSz="622300">
            <a:lnSpc>
              <a:spcPct val="90000"/>
            </a:lnSpc>
            <a:spcBef>
              <a:spcPct val="0"/>
            </a:spcBef>
            <a:spcAft>
              <a:spcPct val="15000"/>
            </a:spcAft>
            <a:buChar char="••"/>
          </a:pPr>
          <a:r>
            <a:rPr lang="en-US" sz="1400" kern="1200" dirty="0" smtClean="0"/>
            <a:t>Notice requirements</a:t>
          </a:r>
          <a:endParaRPr lang="en-US" sz="1400" kern="1200" dirty="0"/>
        </a:p>
        <a:p>
          <a:pPr marL="114300" lvl="1" indent="-114300" algn="l" defTabSz="622300">
            <a:lnSpc>
              <a:spcPct val="90000"/>
            </a:lnSpc>
            <a:spcBef>
              <a:spcPct val="0"/>
            </a:spcBef>
            <a:spcAft>
              <a:spcPct val="15000"/>
            </a:spcAft>
            <a:buChar char="••"/>
          </a:pPr>
          <a:r>
            <a:rPr lang="en-US" sz="1400" kern="1200" dirty="0" smtClean="0"/>
            <a:t>Basic discovery</a:t>
          </a:r>
          <a:endParaRPr lang="en-US" sz="1400" kern="1200" dirty="0"/>
        </a:p>
        <a:p>
          <a:pPr marL="114300" lvl="1" indent="-114300" algn="l" defTabSz="622300">
            <a:lnSpc>
              <a:spcPct val="90000"/>
            </a:lnSpc>
            <a:spcBef>
              <a:spcPct val="0"/>
            </a:spcBef>
            <a:spcAft>
              <a:spcPct val="15000"/>
            </a:spcAft>
            <a:buChar char="••"/>
          </a:pPr>
          <a:r>
            <a:rPr lang="en-US" sz="1400" kern="1200" dirty="0" smtClean="0"/>
            <a:t>Adversarial hearing with witnesses </a:t>
          </a:r>
          <a:endParaRPr lang="en-US" sz="1400" kern="1200" dirty="0"/>
        </a:p>
      </dsp:txBody>
      <dsp:txXfrm>
        <a:off x="5676900" y="1260782"/>
        <a:ext cx="1563225" cy="3827709"/>
      </dsp:txXfrm>
    </dsp:sp>
    <dsp:sp modelId="{CCD8412A-8196-4510-AF1D-9EC976E9A374}">
      <dsp:nvSpPr>
        <dsp:cNvPr id="0" name=""/>
        <dsp:cNvSpPr/>
      </dsp:nvSpPr>
      <dsp:spPr>
        <a:xfrm>
          <a:off x="7411311" y="1176215"/>
          <a:ext cx="1732359" cy="399684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School board meeting</a:t>
          </a:r>
          <a:endParaRPr lang="en-US" sz="2000" b="1" kern="1200" dirty="0"/>
        </a:p>
        <a:p>
          <a:pPr marL="171450" lvl="1" indent="-171450" algn="l" defTabSz="711200">
            <a:lnSpc>
              <a:spcPct val="90000"/>
            </a:lnSpc>
            <a:spcBef>
              <a:spcPct val="0"/>
            </a:spcBef>
            <a:spcAft>
              <a:spcPct val="15000"/>
            </a:spcAft>
            <a:buChar char="••"/>
          </a:pPr>
          <a:r>
            <a:rPr lang="en-US" sz="1600" kern="1200" dirty="0" smtClean="0"/>
            <a:t>Reviews hearing panel determination</a:t>
          </a:r>
          <a:endParaRPr lang="en-US" sz="1600" kern="1200" dirty="0"/>
        </a:p>
        <a:p>
          <a:pPr marL="171450" lvl="1" indent="-171450" algn="l" defTabSz="711200">
            <a:lnSpc>
              <a:spcPct val="90000"/>
            </a:lnSpc>
            <a:spcBef>
              <a:spcPct val="0"/>
            </a:spcBef>
            <a:spcAft>
              <a:spcPct val="15000"/>
            </a:spcAft>
            <a:buChar char="••"/>
          </a:pPr>
          <a:r>
            <a:rPr lang="en-US" sz="1600" kern="1200" dirty="0" smtClean="0"/>
            <a:t>No opportunity to introduce evidence</a:t>
          </a:r>
          <a:endParaRPr lang="en-US" sz="1600" kern="1200" dirty="0"/>
        </a:p>
        <a:p>
          <a:pPr marL="171450" lvl="1" indent="-171450" algn="l" defTabSz="711200">
            <a:lnSpc>
              <a:spcPct val="90000"/>
            </a:lnSpc>
            <a:spcBef>
              <a:spcPct val="0"/>
            </a:spcBef>
            <a:spcAft>
              <a:spcPct val="15000"/>
            </a:spcAft>
            <a:buChar char="••"/>
          </a:pPr>
          <a:r>
            <a:rPr lang="en-US" sz="1600" kern="1200" dirty="0" smtClean="0"/>
            <a:t>Frequently pro forma</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495878" y="1260782"/>
        <a:ext cx="1563225" cy="3827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F7D5-F06F-4F68-8D01-F586CA886692}">
      <dsp:nvSpPr>
        <dsp:cNvPr id="0" name=""/>
        <dsp:cNvSpPr/>
      </dsp:nvSpPr>
      <dsp:spPr>
        <a:xfrm>
          <a:off x="685799" y="0"/>
          <a:ext cx="7772400" cy="6349275"/>
        </a:xfrm>
        <a:prstGeom prst="rightArrow">
          <a:avLst/>
        </a:prstGeom>
        <a:noFill/>
        <a:ln>
          <a:noFill/>
        </a:ln>
        <a:effectLst/>
      </dsp:spPr>
      <dsp:style>
        <a:lnRef idx="0">
          <a:scrgbClr r="0" g="0" b="0"/>
        </a:lnRef>
        <a:fillRef idx="1">
          <a:scrgbClr r="0" g="0" b="0"/>
        </a:fillRef>
        <a:effectRef idx="0">
          <a:scrgbClr r="0" g="0" b="0"/>
        </a:effectRef>
        <a:fontRef idx="minor"/>
      </dsp:style>
    </dsp:sp>
    <dsp:sp modelId="{1E028C35-B25B-4D54-8C37-1E2AC6A9530E}">
      <dsp:nvSpPr>
        <dsp:cNvPr id="0" name=""/>
        <dsp:cNvSpPr/>
      </dsp:nvSpPr>
      <dsp:spPr>
        <a:xfrm>
          <a:off x="329" y="1202692"/>
          <a:ext cx="1732359" cy="394389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Act &amp; initial suspension</a:t>
          </a:r>
          <a:endParaRPr lang="en-US" sz="2000" b="1" kern="1200" dirty="0"/>
        </a:p>
      </dsp:txBody>
      <dsp:txXfrm>
        <a:off x="84896" y="1287259"/>
        <a:ext cx="1563225" cy="3774756"/>
      </dsp:txXfrm>
    </dsp:sp>
    <dsp:sp modelId="{37C0DF36-0C7B-4DB1-B5DA-A4BF0F3E0883}">
      <dsp:nvSpPr>
        <dsp:cNvPr id="0" name=""/>
        <dsp:cNvSpPr/>
      </dsp:nvSpPr>
      <dsp:spPr>
        <a:xfrm>
          <a:off x="1819306" y="1202692"/>
          <a:ext cx="1732359" cy="394389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Extension of suspension </a:t>
          </a:r>
          <a:r>
            <a:rPr lang="en-US" sz="2000" b="1" kern="1200" dirty="0" smtClean="0"/>
            <a:t>meeting</a:t>
          </a:r>
          <a:endParaRPr lang="en-US" sz="1800" b="1" kern="1200" dirty="0"/>
        </a:p>
        <a:p>
          <a:pPr marL="114300" lvl="1" indent="-114300" algn="l" defTabSz="622300">
            <a:lnSpc>
              <a:spcPct val="90000"/>
            </a:lnSpc>
            <a:spcBef>
              <a:spcPct val="0"/>
            </a:spcBef>
            <a:spcAft>
              <a:spcPct val="15000"/>
            </a:spcAft>
            <a:buChar char="••"/>
          </a:pPr>
          <a:r>
            <a:rPr lang="en-US" sz="1400" kern="1200" dirty="0" smtClean="0"/>
            <a:t>Informal meeting must happen within five schooldays.  </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 must attend.  Attorney can attend</a:t>
          </a:r>
          <a:endParaRPr lang="en-US" sz="1400" kern="1200" dirty="0"/>
        </a:p>
      </dsp:txBody>
      <dsp:txXfrm>
        <a:off x="1903873" y="1287259"/>
        <a:ext cx="1563225" cy="3774756"/>
      </dsp:txXfrm>
    </dsp:sp>
    <dsp:sp modelId="{EBD0D13E-14F1-449C-B9B9-48A5218C77FD}">
      <dsp:nvSpPr>
        <dsp:cNvPr id="0" name=""/>
        <dsp:cNvSpPr/>
      </dsp:nvSpPr>
      <dsp:spPr>
        <a:xfrm>
          <a:off x="3638284" y="1202692"/>
          <a:ext cx="1867431" cy="394389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Manifestation Determination Review</a:t>
          </a:r>
          <a:endParaRPr lang="en-US" sz="1800" b="1" kern="1200" dirty="0"/>
        </a:p>
        <a:p>
          <a:pPr marL="114300" lvl="1" indent="-114300" algn="l" defTabSz="622300">
            <a:lnSpc>
              <a:spcPct val="90000"/>
            </a:lnSpc>
            <a:spcBef>
              <a:spcPct val="0"/>
            </a:spcBef>
            <a:spcAft>
              <a:spcPct val="15000"/>
            </a:spcAft>
            <a:buChar char="••"/>
          </a:pPr>
          <a:r>
            <a:rPr lang="en-US" sz="1400" kern="1200" dirty="0" smtClean="0"/>
            <a:t>Meeting to determine whether disability protections apply</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Parents must attend.  Attorney can attend</a:t>
          </a:r>
          <a:endParaRPr lang="en-US" sz="1400" kern="1200" dirty="0"/>
        </a:p>
        <a:p>
          <a:pPr marL="114300" lvl="1" indent="-114300" algn="l" defTabSz="622300">
            <a:lnSpc>
              <a:spcPct val="90000"/>
            </a:lnSpc>
            <a:spcBef>
              <a:spcPct val="0"/>
            </a:spcBef>
            <a:spcAft>
              <a:spcPct val="15000"/>
            </a:spcAft>
            <a:buChar char="••"/>
          </a:pPr>
          <a:r>
            <a:rPr lang="en-US" sz="1400" kern="1200" dirty="0" smtClean="0"/>
            <a:t>Within 10 days of expulsion recommendation</a:t>
          </a:r>
          <a:endParaRPr lang="en-US" sz="1400" kern="1200" dirty="0"/>
        </a:p>
        <a:p>
          <a:pPr marL="114300" lvl="1" indent="-114300" algn="l" defTabSz="622300">
            <a:lnSpc>
              <a:spcPct val="90000"/>
            </a:lnSpc>
            <a:spcBef>
              <a:spcPct val="0"/>
            </a:spcBef>
            <a:spcAft>
              <a:spcPct val="15000"/>
            </a:spcAft>
            <a:buChar char="••"/>
          </a:pPr>
          <a:r>
            <a:rPr lang="en-US" sz="1400" kern="1200" dirty="0" smtClean="0"/>
            <a:t>For students with disabilities or suspected disabilities only. </a:t>
          </a:r>
          <a:endParaRPr lang="en-US" sz="1400" kern="1200" dirty="0"/>
        </a:p>
      </dsp:txBody>
      <dsp:txXfrm>
        <a:off x="3729444" y="1293852"/>
        <a:ext cx="1685111" cy="3761570"/>
      </dsp:txXfrm>
    </dsp:sp>
    <dsp:sp modelId="{1F4658A3-6433-4798-8DC2-CE42253B7A01}">
      <dsp:nvSpPr>
        <dsp:cNvPr id="0" name=""/>
        <dsp:cNvSpPr/>
      </dsp:nvSpPr>
      <dsp:spPr>
        <a:xfrm>
          <a:off x="5592333" y="1176215"/>
          <a:ext cx="1732359" cy="399684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Hearing</a:t>
          </a:r>
          <a:endParaRPr lang="en-US" sz="2400" b="1" kern="1200" dirty="0"/>
        </a:p>
        <a:p>
          <a:pPr marL="114300" lvl="1" indent="-114300" algn="l" defTabSz="622300">
            <a:lnSpc>
              <a:spcPct val="90000"/>
            </a:lnSpc>
            <a:spcBef>
              <a:spcPct val="0"/>
            </a:spcBef>
            <a:spcAft>
              <a:spcPct val="15000"/>
            </a:spcAft>
            <a:buChar char="••"/>
          </a:pPr>
          <a:r>
            <a:rPr lang="en-US" sz="1400" kern="1200" dirty="0" smtClean="0"/>
            <a:t>Must happen with 30 schooldays of principal determination </a:t>
          </a:r>
          <a:endParaRPr lang="en-US" sz="1400" kern="1200" dirty="0"/>
        </a:p>
        <a:p>
          <a:pPr marL="114300" lvl="1" indent="-114300" algn="l" defTabSz="622300">
            <a:lnSpc>
              <a:spcPct val="90000"/>
            </a:lnSpc>
            <a:spcBef>
              <a:spcPct val="0"/>
            </a:spcBef>
            <a:spcAft>
              <a:spcPct val="15000"/>
            </a:spcAft>
            <a:buChar char="••"/>
          </a:pPr>
          <a:r>
            <a:rPr lang="en-US" sz="1400" kern="1200" dirty="0" smtClean="0"/>
            <a:t>Student entitled to continuance</a:t>
          </a:r>
          <a:endParaRPr lang="en-US" sz="1400" kern="1200" dirty="0"/>
        </a:p>
        <a:p>
          <a:pPr marL="114300" lvl="1" indent="-114300" algn="l" defTabSz="622300">
            <a:lnSpc>
              <a:spcPct val="90000"/>
            </a:lnSpc>
            <a:spcBef>
              <a:spcPct val="0"/>
            </a:spcBef>
            <a:spcAft>
              <a:spcPct val="15000"/>
            </a:spcAft>
            <a:buChar char="••"/>
          </a:pPr>
          <a:r>
            <a:rPr lang="en-US" sz="1400" kern="1200" dirty="0" smtClean="0"/>
            <a:t>Notice requirements</a:t>
          </a:r>
          <a:endParaRPr lang="en-US" sz="1400" kern="1200" dirty="0"/>
        </a:p>
        <a:p>
          <a:pPr marL="114300" lvl="1" indent="-114300" algn="l" defTabSz="622300">
            <a:lnSpc>
              <a:spcPct val="90000"/>
            </a:lnSpc>
            <a:spcBef>
              <a:spcPct val="0"/>
            </a:spcBef>
            <a:spcAft>
              <a:spcPct val="15000"/>
            </a:spcAft>
            <a:buChar char="••"/>
          </a:pPr>
          <a:r>
            <a:rPr lang="en-US" sz="1400" kern="1200" dirty="0" smtClean="0"/>
            <a:t>Basic discovery</a:t>
          </a:r>
          <a:endParaRPr lang="en-US" sz="1400" kern="1200" dirty="0"/>
        </a:p>
        <a:p>
          <a:pPr marL="114300" lvl="1" indent="-114300" algn="l" defTabSz="622300">
            <a:lnSpc>
              <a:spcPct val="90000"/>
            </a:lnSpc>
            <a:spcBef>
              <a:spcPct val="0"/>
            </a:spcBef>
            <a:spcAft>
              <a:spcPct val="15000"/>
            </a:spcAft>
            <a:buChar char="••"/>
          </a:pPr>
          <a:r>
            <a:rPr lang="en-US" sz="1400" kern="1200" dirty="0" smtClean="0"/>
            <a:t>Adversarial hearing with witnesses </a:t>
          </a:r>
          <a:endParaRPr lang="en-US" sz="1400" kern="1200" dirty="0"/>
        </a:p>
      </dsp:txBody>
      <dsp:txXfrm>
        <a:off x="5676900" y="1260782"/>
        <a:ext cx="1563225" cy="3827709"/>
      </dsp:txXfrm>
    </dsp:sp>
    <dsp:sp modelId="{CCD8412A-8196-4510-AF1D-9EC976E9A374}">
      <dsp:nvSpPr>
        <dsp:cNvPr id="0" name=""/>
        <dsp:cNvSpPr/>
      </dsp:nvSpPr>
      <dsp:spPr>
        <a:xfrm>
          <a:off x="7411311" y="1176215"/>
          <a:ext cx="1732359" cy="399684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School board meeting</a:t>
          </a:r>
          <a:endParaRPr lang="en-US" sz="2000" b="1" kern="1200" dirty="0"/>
        </a:p>
        <a:p>
          <a:pPr marL="171450" lvl="1" indent="-171450" algn="l" defTabSz="711200">
            <a:lnSpc>
              <a:spcPct val="90000"/>
            </a:lnSpc>
            <a:spcBef>
              <a:spcPct val="0"/>
            </a:spcBef>
            <a:spcAft>
              <a:spcPct val="15000"/>
            </a:spcAft>
            <a:buChar char="••"/>
          </a:pPr>
          <a:r>
            <a:rPr lang="en-US" sz="1600" kern="1200" dirty="0" smtClean="0"/>
            <a:t>Reviews hearing panel determination</a:t>
          </a:r>
          <a:endParaRPr lang="en-US" sz="1600" kern="1200" dirty="0"/>
        </a:p>
        <a:p>
          <a:pPr marL="171450" lvl="1" indent="-171450" algn="l" defTabSz="711200">
            <a:lnSpc>
              <a:spcPct val="90000"/>
            </a:lnSpc>
            <a:spcBef>
              <a:spcPct val="0"/>
            </a:spcBef>
            <a:spcAft>
              <a:spcPct val="15000"/>
            </a:spcAft>
            <a:buChar char="••"/>
          </a:pPr>
          <a:r>
            <a:rPr lang="en-US" sz="1600" kern="1200" dirty="0" smtClean="0"/>
            <a:t>No opportunity to introduce evidence</a:t>
          </a:r>
          <a:endParaRPr lang="en-US" sz="1600" kern="1200" dirty="0"/>
        </a:p>
        <a:p>
          <a:pPr marL="171450" lvl="1" indent="-171450" algn="l" defTabSz="711200">
            <a:lnSpc>
              <a:spcPct val="90000"/>
            </a:lnSpc>
            <a:spcBef>
              <a:spcPct val="0"/>
            </a:spcBef>
            <a:spcAft>
              <a:spcPct val="15000"/>
            </a:spcAft>
            <a:buChar char="••"/>
          </a:pPr>
          <a:r>
            <a:rPr lang="en-US" sz="1600" kern="1200" dirty="0" smtClean="0"/>
            <a:t>Frequently pro forma</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495878" y="1260782"/>
        <a:ext cx="1563225" cy="38277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7347" name="Rectangle 3"/>
          <p:cNvSpPr>
            <a:spLocks noGrp="1" noChangeArrowheads="1"/>
          </p:cNvSpPr>
          <p:nvPr>
            <p:ph type="dt" sz="quarter"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7348" name="Rectangle 4"/>
          <p:cNvSpPr>
            <a:spLocks noGrp="1" noChangeArrowheads="1"/>
          </p:cNvSpPr>
          <p:nvPr>
            <p:ph type="ftr" sz="quarter" idx="2"/>
          </p:nvPr>
        </p:nvSpPr>
        <p:spPr bwMode="auto">
          <a:xfrm>
            <a:off x="0" y="8772669"/>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7349" name="Rectangle 5"/>
          <p:cNvSpPr>
            <a:spLocks noGrp="1" noChangeArrowheads="1"/>
          </p:cNvSpPr>
          <p:nvPr>
            <p:ph type="sldNum" sz="quarter" idx="3"/>
          </p:nvPr>
        </p:nvSpPr>
        <p:spPr bwMode="auto">
          <a:xfrm>
            <a:off x="3936768" y="8772669"/>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B4EEB47-182A-4A33-8E7C-1C238B44C0D8}" type="slidenum">
              <a:rPr lang="en-US"/>
              <a:pPr/>
              <a:t>‹#›</a:t>
            </a:fld>
            <a:endParaRPr lang="en-US"/>
          </a:p>
        </p:txBody>
      </p:sp>
    </p:spTree>
    <p:extLst>
      <p:ext uri="{BB962C8B-B14F-4D97-AF65-F5344CB8AC3E}">
        <p14:creationId xmlns:p14="http://schemas.microsoft.com/office/powerpoint/2010/main" val="82030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8851"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885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ftr" sz="quarter" idx="4"/>
          </p:nvPr>
        </p:nvSpPr>
        <p:spPr bwMode="auto">
          <a:xfrm>
            <a:off x="0" y="8772669"/>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8855" name="Rectangle 7"/>
          <p:cNvSpPr>
            <a:spLocks noGrp="1" noChangeArrowheads="1"/>
          </p:cNvSpPr>
          <p:nvPr>
            <p:ph type="sldNum" sz="quarter" idx="5"/>
          </p:nvPr>
        </p:nvSpPr>
        <p:spPr bwMode="auto">
          <a:xfrm>
            <a:off x="3936768" y="8772669"/>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480A431-F209-4B49-8558-1DB63E3B1A05}" type="slidenum">
              <a:rPr lang="en-US"/>
              <a:pPr/>
              <a:t>‹#›</a:t>
            </a:fld>
            <a:endParaRPr lang="en-US"/>
          </a:p>
        </p:txBody>
      </p:sp>
    </p:spTree>
    <p:extLst>
      <p:ext uri="{BB962C8B-B14F-4D97-AF65-F5344CB8AC3E}">
        <p14:creationId xmlns:p14="http://schemas.microsoft.com/office/powerpoint/2010/main" val="3157478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raumaandlearning.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oKkasEyDO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CEA0B-5C8D-45DA-A268-D7C400C19902}" type="slidenum">
              <a:rPr lang="en-US"/>
              <a:pPr/>
              <a:t>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218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dirty="0" smtClean="0">
                <a:latin typeface="Calibri" panose="020F0502020204030204" pitchFamily="34" charset="0"/>
              </a:rPr>
              <a:t>Student</a:t>
            </a:r>
            <a:r>
              <a:rPr lang="en-US" sz="1200" i="0" baseline="0" dirty="0" smtClean="0">
                <a:latin typeface="Calibri" panose="020F0502020204030204" pitchFamily="34" charset="0"/>
              </a:rPr>
              <a:t> and parent must be invited to participate in meeting to discuss whether to extend the suspension. Opportunity to advocate.</a:t>
            </a:r>
          </a:p>
          <a:p>
            <a:endParaRPr lang="en-US" sz="1200" i="0" baseline="0" dirty="0" smtClean="0">
              <a:latin typeface="Calibri" panose="020F0502020204030204" pitchFamily="34" charset="0"/>
            </a:endParaRPr>
          </a:p>
          <a:p>
            <a:r>
              <a:rPr lang="en-US" sz="1200" i="0" baseline="0" dirty="0" smtClean="0">
                <a:latin typeface="Calibri" panose="020F0502020204030204" pitchFamily="34" charset="0"/>
              </a:rPr>
              <a:t>If there’s a question: EC requires presence of the principal as superintendent’s designee or an administrator/certificated person designated in writing to have authority by the principal. </a:t>
            </a:r>
          </a:p>
          <a:p>
            <a:endParaRPr lang="en-US" sz="1200" i="0" dirty="0" smtClean="0">
              <a:latin typeface="Calibri" panose="020F0502020204030204" pitchFamily="34" charset="0"/>
            </a:endParaRPr>
          </a:p>
          <a:p>
            <a:r>
              <a:rPr lang="en-US" sz="1200" i="1" dirty="0" smtClean="0">
                <a:latin typeface="Calibri" panose="020F0502020204030204" pitchFamily="34" charset="0"/>
              </a:rPr>
              <a:t>Montoya v. Sanger Unified School District</a:t>
            </a:r>
            <a:r>
              <a:rPr lang="en-US" sz="1200" dirty="0" smtClean="0">
                <a:latin typeface="Calibri" panose="020F0502020204030204" pitchFamily="34" charset="0"/>
              </a:rPr>
              <a:t>, 502 F. Supp. 209 (C.D. Cal. 1980) (DP </a:t>
            </a:r>
            <a:r>
              <a:rPr lang="en-US" sz="1200" dirty="0" err="1" smtClean="0">
                <a:latin typeface="Calibri" panose="020F0502020204030204" pitchFamily="34" charset="0"/>
              </a:rPr>
              <a:t>req’d</a:t>
            </a:r>
            <a:r>
              <a:rPr lang="en-US" sz="1200" dirty="0" smtClean="0">
                <a:latin typeface="Calibri" panose="020F0502020204030204" pitchFamily="34" charset="0"/>
              </a:rPr>
              <a:t> for each additional suspension).</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14</a:t>
            </a:fld>
            <a:endParaRPr lang="en-US"/>
          </a:p>
        </p:txBody>
      </p:sp>
    </p:spTree>
    <p:extLst>
      <p:ext uri="{BB962C8B-B14F-4D97-AF65-F5344CB8AC3E}">
        <p14:creationId xmlns:p14="http://schemas.microsoft.com/office/powerpoint/2010/main" val="345941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smtClean="0"/>
              <a:t>The next step (MDR) only happens</a:t>
            </a:r>
            <a:r>
              <a:rPr lang="en-US" baseline="0" dirty="0" smtClean="0"/>
              <a:t> if your client has special needs</a:t>
            </a:r>
            <a:endParaRPr lang="en-US" dirty="0" smtClean="0"/>
          </a:p>
          <a:p>
            <a:pPr marL="173415" indent="-173415">
              <a:buFont typeface="Arial" panose="020B0604020202020204" pitchFamily="34" charset="0"/>
              <a:buChar char="•"/>
            </a:pPr>
            <a:r>
              <a:rPr lang="en-US" dirty="0" smtClean="0"/>
              <a:t>Bullet</a:t>
            </a:r>
            <a:r>
              <a:rPr lang="en-US" baseline="0" dirty="0" smtClean="0"/>
              <a:t> points are for your future reference.  Focusing on five contact points.  </a:t>
            </a:r>
          </a:p>
          <a:p>
            <a:pPr marL="173415" indent="-173415">
              <a:buFont typeface="Arial" panose="020B0604020202020204" pitchFamily="34" charset="0"/>
              <a:buChar char="•"/>
            </a:pPr>
            <a:r>
              <a:rPr lang="en-US" baseline="0" dirty="0" smtClean="0"/>
              <a:t>Negotiations happening while this is unfolding. </a:t>
            </a:r>
          </a:p>
          <a:p>
            <a:pPr marL="173415" indent="-173415">
              <a:buFont typeface="Arial" panose="020B0604020202020204" pitchFamily="34" charset="0"/>
              <a:buChar char="•"/>
            </a:pPr>
            <a:r>
              <a:rPr lang="en-US" baseline="0" dirty="0" smtClean="0"/>
              <a:t>Kid frequently out of school; need to get kid back into school to preserve learning time &amp; judges like kid to be in school</a:t>
            </a:r>
            <a:endParaRPr lang="en-US" dirty="0"/>
          </a:p>
        </p:txBody>
      </p:sp>
      <p:sp>
        <p:nvSpPr>
          <p:cNvPr id="4" name="Slide Number Placeholder 3"/>
          <p:cNvSpPr>
            <a:spLocks noGrp="1"/>
          </p:cNvSpPr>
          <p:nvPr>
            <p:ph type="sldNum" sz="quarter" idx="10"/>
          </p:nvPr>
        </p:nvSpPr>
        <p:spPr/>
        <p:txBody>
          <a:bodyPr/>
          <a:lstStyle/>
          <a:p>
            <a:fld id="{98E229EA-8371-4011-987E-E4E4E80920D2}" type="slidenum">
              <a:rPr lang="en-US" smtClean="0"/>
              <a:t>15</a:t>
            </a:fld>
            <a:endParaRPr lang="en-US"/>
          </a:p>
        </p:txBody>
      </p:sp>
    </p:spTree>
    <p:extLst>
      <p:ext uri="{BB962C8B-B14F-4D97-AF65-F5344CB8AC3E}">
        <p14:creationId xmlns:p14="http://schemas.microsoft.com/office/powerpoint/2010/main" val="334684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students with disabilities have IEPs.  These are formal documents written under IDEA.  They respond to specific diagnoses and list the students goals and services to be provided.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E229EA-8371-4011-987E-E4E4E80920D2}" type="slidenum">
              <a:rPr lang="en-US" smtClean="0"/>
              <a:t>16</a:t>
            </a:fld>
            <a:endParaRPr lang="en-US"/>
          </a:p>
        </p:txBody>
      </p:sp>
    </p:spTree>
    <p:extLst>
      <p:ext uri="{BB962C8B-B14F-4D97-AF65-F5344CB8AC3E}">
        <p14:creationId xmlns:p14="http://schemas.microsoft.com/office/powerpoint/2010/main" val="244214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229EA-8371-4011-987E-E4E4E80920D2}" type="slidenum">
              <a:rPr lang="en-US" smtClean="0"/>
              <a:t>17</a:t>
            </a:fld>
            <a:endParaRPr lang="en-US"/>
          </a:p>
        </p:txBody>
      </p:sp>
    </p:spTree>
    <p:extLst>
      <p:ext uri="{BB962C8B-B14F-4D97-AF65-F5344CB8AC3E}">
        <p14:creationId xmlns:p14="http://schemas.microsoft.com/office/powerpoint/2010/main" val="252508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we’ll need to go into</a:t>
            </a:r>
            <a:r>
              <a:rPr lang="en-US" baseline="0" dirty="0" smtClean="0"/>
              <a:t> this level of detail at the meeting. We want to make more space for social workers to speak and the next 4 slides are getting more into the weeds. </a:t>
            </a:r>
            <a:endParaRPr lang="en-US" dirty="0"/>
          </a:p>
        </p:txBody>
      </p:sp>
      <p:sp>
        <p:nvSpPr>
          <p:cNvPr id="4" name="Slide Number Placeholder 3"/>
          <p:cNvSpPr>
            <a:spLocks noGrp="1"/>
          </p:cNvSpPr>
          <p:nvPr>
            <p:ph type="sldNum" sz="quarter" idx="10"/>
          </p:nvPr>
        </p:nvSpPr>
        <p:spPr/>
        <p:txBody>
          <a:bodyPr/>
          <a:lstStyle/>
          <a:p>
            <a:fld id="{98E229EA-8371-4011-987E-E4E4E80920D2}" type="slidenum">
              <a:rPr lang="en-US" smtClean="0"/>
              <a:t>18</a:t>
            </a:fld>
            <a:endParaRPr lang="en-US"/>
          </a:p>
        </p:txBody>
      </p:sp>
    </p:spTree>
    <p:extLst>
      <p:ext uri="{BB962C8B-B14F-4D97-AF65-F5344CB8AC3E}">
        <p14:creationId xmlns:p14="http://schemas.microsoft.com/office/powerpoint/2010/main" val="307233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229EA-8371-4011-987E-E4E4E80920D2}" type="slidenum">
              <a:rPr lang="en-US" smtClean="0"/>
              <a:t>19</a:t>
            </a:fld>
            <a:endParaRPr lang="en-US"/>
          </a:p>
        </p:txBody>
      </p:sp>
    </p:spTree>
    <p:extLst>
      <p:ext uri="{BB962C8B-B14F-4D97-AF65-F5344CB8AC3E}">
        <p14:creationId xmlns:p14="http://schemas.microsoft.com/office/powerpoint/2010/main" val="324328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If the school district </a:t>
            </a:r>
            <a:r>
              <a:rPr lang="en-US" sz="1200" i="1" kern="1200" dirty="0" smtClean="0">
                <a:solidFill>
                  <a:schemeClr val="tx1"/>
                </a:solidFill>
                <a:effectLst/>
                <a:latin typeface="Arial" charset="0"/>
                <a:ea typeface="+mn-ea"/>
                <a:cs typeface="+mn-cs"/>
              </a:rPr>
              <a:t>is</a:t>
            </a:r>
            <a:r>
              <a:rPr lang="en-US" sz="1200" kern="1200" dirty="0" smtClean="0">
                <a:solidFill>
                  <a:schemeClr val="tx1"/>
                </a:solidFill>
                <a:effectLst/>
                <a:latin typeface="Arial" charset="0"/>
                <a:ea typeface="+mn-ea"/>
                <a:cs typeface="+mn-cs"/>
              </a:rPr>
              <a:t> deemed to have prior knowledge of the child’s disability, all procedures and protections discussed below</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will apply.  If you believe that the school had prior knowledge of a student’s disability, you should communicate the basis for that assertion to the school and request that the school hold an MDR and comply with the IDEA’s stay-put rule and other applicable requirements.  If the school disagrees and refuses to apply the IDEA’s protections, you may file for due process to seek a resolution of the matter. </a:t>
            </a: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20</a:t>
            </a:fld>
            <a:endParaRPr lang="en-US"/>
          </a:p>
        </p:txBody>
      </p:sp>
    </p:spTree>
    <p:extLst>
      <p:ext uri="{BB962C8B-B14F-4D97-AF65-F5344CB8AC3E}">
        <p14:creationId xmlns:p14="http://schemas.microsoft.com/office/powerpoint/2010/main" val="120765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If the school district had no prior knowledge of a student’s disability, the school may discipline the student in the same manner that it disciplines students without special education needs.  20 U.S.C. § 1415(k)(5)(D).  However, if a request is made for a special education assessment while the child is in disciplinary proceedings, then the assessment must be “expedited.”  The law does not specify a timeframe for the expedited assessment; however, advocates should argue that the timeframe must be meaningfully shorter than the standard assessment timeframe.  While the assessment is being conducted, the student must remain in the school placement where she was placed by school authorities.  </a:t>
            </a:r>
            <a:r>
              <a:rPr lang="en-US" sz="1200" i="1" kern="1200" dirty="0" smtClean="0">
                <a:solidFill>
                  <a:schemeClr val="tx1"/>
                </a:solidFill>
                <a:effectLst/>
                <a:latin typeface="Arial" charset="0"/>
                <a:ea typeface="+mn-ea"/>
                <a:cs typeface="+mn-cs"/>
              </a:rPr>
              <a:t>Id.</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Normally, the school district has 15 days to provide an assessment plan to the parent after receiving a written request for assessment.  The parent has 15 days to respond to or approve the plan.  Cal. Ed. Code § 56321(a).  Once the school receives the parent’s signed approval to the assessment plan, the district has 60 calendar days (excluding certain school vacation periods) to complete the assessment and to develop an IEP if the student is found eligible.  Cal. Ed. Code § 56344(a).</a:t>
            </a: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21</a:t>
            </a:fld>
            <a:endParaRPr lang="en-US"/>
          </a:p>
        </p:txBody>
      </p:sp>
    </p:spTree>
    <p:extLst>
      <p:ext uri="{BB962C8B-B14F-4D97-AF65-F5344CB8AC3E}">
        <p14:creationId xmlns:p14="http://schemas.microsoft.com/office/powerpoint/2010/main" val="381427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smtClean="0"/>
              <a:t>Bullet</a:t>
            </a:r>
            <a:r>
              <a:rPr lang="en-US" baseline="0" dirty="0" smtClean="0"/>
              <a:t> points are for your future reference.  Focusing on five contact points.  </a:t>
            </a:r>
          </a:p>
          <a:p>
            <a:pPr marL="173415" indent="-173415">
              <a:buFont typeface="Arial" panose="020B0604020202020204" pitchFamily="34" charset="0"/>
              <a:buChar char="•"/>
            </a:pPr>
            <a:r>
              <a:rPr lang="en-US" baseline="0" dirty="0" smtClean="0"/>
              <a:t>Negotiations happening while this is unfolding. </a:t>
            </a:r>
          </a:p>
          <a:p>
            <a:pPr marL="173415" indent="-173415">
              <a:buFont typeface="Arial" panose="020B0604020202020204" pitchFamily="34" charset="0"/>
              <a:buChar char="•"/>
            </a:pPr>
            <a:r>
              <a:rPr lang="en-US" baseline="0" dirty="0" smtClean="0"/>
              <a:t>Kid frequently out of school; need to get kid back into school to preserve learning time &amp; judges like kid to be in school</a:t>
            </a:r>
            <a:endParaRPr lang="en-US" dirty="0"/>
          </a:p>
        </p:txBody>
      </p:sp>
      <p:sp>
        <p:nvSpPr>
          <p:cNvPr id="4" name="Slide Number Placeholder 3"/>
          <p:cNvSpPr>
            <a:spLocks noGrp="1"/>
          </p:cNvSpPr>
          <p:nvPr>
            <p:ph type="sldNum" sz="quarter" idx="10"/>
          </p:nvPr>
        </p:nvSpPr>
        <p:spPr/>
        <p:txBody>
          <a:bodyPr/>
          <a:lstStyle/>
          <a:p>
            <a:fld id="{98E229EA-8371-4011-987E-E4E4E80920D2}" type="slidenum">
              <a:rPr lang="en-US" smtClean="0"/>
              <a:t>23</a:t>
            </a:fld>
            <a:endParaRPr lang="en-US"/>
          </a:p>
        </p:txBody>
      </p:sp>
    </p:spTree>
    <p:extLst>
      <p:ext uri="{BB962C8B-B14F-4D97-AF65-F5344CB8AC3E}">
        <p14:creationId xmlns:p14="http://schemas.microsoft.com/office/powerpoint/2010/main" val="334684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Hearing </a:t>
            </a:r>
            <a:r>
              <a:rPr lang="en-US" sz="1200" kern="1200" dirty="0" smtClean="0">
                <a:solidFill>
                  <a:schemeClr val="tx1"/>
                </a:solidFill>
                <a:effectLst/>
                <a:latin typeface="Arial" charset="0"/>
                <a:ea typeface="+mn-ea"/>
                <a:cs typeface="+mn-cs"/>
              </a:rPr>
              <a:t>must be held </a:t>
            </a:r>
            <a:r>
              <a:rPr lang="en-US" sz="1200" b="1" kern="1200" dirty="0" smtClean="0">
                <a:solidFill>
                  <a:schemeClr val="tx1"/>
                </a:solidFill>
                <a:effectLst/>
                <a:latin typeface="Arial" charset="0"/>
                <a:ea typeface="+mn-ea"/>
                <a:cs typeface="+mn-cs"/>
              </a:rPr>
              <a:t>within 30 schooldays</a:t>
            </a:r>
            <a:r>
              <a:rPr lang="en-US" sz="1200" kern="1200" dirty="0" smtClean="0">
                <a:solidFill>
                  <a:schemeClr val="tx1"/>
                </a:solidFill>
                <a:effectLst/>
                <a:latin typeface="Arial" charset="0"/>
                <a:ea typeface="+mn-ea"/>
                <a:cs typeface="+mn-cs"/>
              </a:rPr>
              <a:t> after the date that the principal/superintendent determines that the student has committed an expellable offense, unless the student requests a postponement.  May</a:t>
            </a:r>
            <a:r>
              <a:rPr lang="en-US" sz="1200" kern="1200" baseline="0" dirty="0" smtClean="0">
                <a:solidFill>
                  <a:schemeClr val="tx1"/>
                </a:solidFill>
                <a:effectLst/>
                <a:latin typeface="Arial" charset="0"/>
                <a:ea typeface="+mn-ea"/>
                <a:cs typeface="+mn-cs"/>
              </a:rPr>
              <a:t> be extended for 5 days by district for good cause.</a:t>
            </a:r>
            <a:r>
              <a:rPr lang="en-US" sz="1200" kern="1200" dirty="0" smtClean="0">
                <a:solidFill>
                  <a:schemeClr val="tx1"/>
                </a:solidFill>
                <a:effectLst/>
                <a:latin typeface="Arial" charset="0"/>
                <a:ea typeface="+mn-ea"/>
                <a:cs typeface="+mn-cs"/>
              </a:rPr>
              <a:t>  Cal. Educ. Code § 48918(a). </a:t>
            </a:r>
            <a:r>
              <a:rPr lang="en-US" sz="1200" u="sng" kern="1200" dirty="0" smtClean="0">
                <a:solidFill>
                  <a:schemeClr val="tx1"/>
                </a:solidFill>
                <a:effectLst/>
                <a:latin typeface="Arial" charset="0"/>
                <a:ea typeface="+mn-ea"/>
                <a:cs typeface="+mn-cs"/>
              </a:rPr>
              <a:t>Garcia v. Los Angeles County Board of Ed.</a:t>
            </a:r>
            <a:r>
              <a:rPr lang="en-US" sz="1200" kern="1200" dirty="0" smtClean="0">
                <a:solidFill>
                  <a:schemeClr val="tx1"/>
                </a:solidFill>
                <a:effectLst/>
                <a:latin typeface="Arial" charset="0"/>
                <a:ea typeface="+mn-ea"/>
                <a:cs typeface="+mn-cs"/>
              </a:rPr>
              <a:t>, 123 Cal. App. 3d 807 (Cal. Ct. App. 1981) (If the school fails to hold the hearing within the required 30-day timeframe, any action taken at the hearing is invalid.)   </a:t>
            </a:r>
          </a:p>
          <a:p>
            <a:pPr marL="228600" indent="-228600">
              <a:buAutoNum type="arabicPeriod"/>
            </a:pPr>
            <a:r>
              <a:rPr lang="en-US" dirty="0" smtClean="0"/>
              <a:t>The student is entitled to at least one postponement of the hearing, which must be requested in writing, for a period of not more than 30 calendar days. 48918(a)</a:t>
            </a:r>
          </a:p>
          <a:p>
            <a:pPr marL="228600" indent="-228600">
              <a:buAutoNum type="arabicPeriod"/>
            </a:pPr>
            <a:r>
              <a:rPr lang="en-US" sz="1200" kern="1200" dirty="0" smtClean="0">
                <a:solidFill>
                  <a:schemeClr val="tx1"/>
                </a:solidFill>
                <a:effectLst/>
                <a:latin typeface="Arial" charset="0"/>
                <a:ea typeface="+mn-ea"/>
                <a:cs typeface="+mn-cs"/>
              </a:rPr>
              <a:t>Written notice of the hearing must be sent to the student at least </a:t>
            </a:r>
            <a:r>
              <a:rPr lang="en-US" sz="1200" b="1" kern="1200" dirty="0" smtClean="0">
                <a:solidFill>
                  <a:schemeClr val="tx1"/>
                </a:solidFill>
                <a:effectLst/>
                <a:latin typeface="Arial" charset="0"/>
                <a:ea typeface="+mn-ea"/>
                <a:cs typeface="+mn-cs"/>
              </a:rPr>
              <a:t>10 calendar days</a:t>
            </a:r>
            <a:r>
              <a:rPr lang="en-US" sz="1200" kern="1200" dirty="0" smtClean="0">
                <a:solidFill>
                  <a:schemeClr val="tx1"/>
                </a:solidFill>
                <a:effectLst/>
                <a:latin typeface="Arial" charset="0"/>
                <a:ea typeface="+mn-ea"/>
                <a:cs typeface="+mn-cs"/>
              </a:rPr>
              <a:t> before the hearing.  Cal. Educ. Code § 48918(b). </a:t>
            </a:r>
          </a:p>
          <a:p>
            <a:pPr marL="228600" indent="-228600">
              <a:buAutoNum type="arabicPeriod"/>
            </a:pPr>
            <a:r>
              <a:rPr lang="en-US" sz="1200" kern="1200" dirty="0" smtClean="0">
                <a:solidFill>
                  <a:schemeClr val="tx1"/>
                </a:solidFill>
                <a:effectLst/>
                <a:latin typeface="Arial" charset="0"/>
                <a:ea typeface="+mn-ea"/>
                <a:cs typeface="+mn-cs"/>
              </a:rPr>
              <a:t>If an administrative panel oversees the hearing, the panel must be “impartial,” and none of its members can be employed on the staff or a member of the board at the school in which the student is currently enrolled.  Cal. Educ. Code § 48918(d).</a:t>
            </a:r>
          </a:p>
          <a:p>
            <a:pPr marL="228600" indent="-228600">
              <a:buAutoNum type="arabicPeriod"/>
            </a:pPr>
            <a:r>
              <a:rPr lang="en-US" sz="1200" kern="1200" dirty="0" smtClean="0">
                <a:solidFill>
                  <a:schemeClr val="tx1"/>
                </a:solidFill>
                <a:effectLst/>
                <a:latin typeface="Arial" charset="0"/>
                <a:ea typeface="+mn-ea"/>
                <a:cs typeface="+mn-cs"/>
              </a:rPr>
              <a:t>At the hearing, the student or parent is entitled to be represented by an attorney or a “</a:t>
            </a:r>
            <a:r>
              <a:rPr lang="en-US" sz="1200" kern="1200" dirty="0" err="1" smtClean="0">
                <a:solidFill>
                  <a:schemeClr val="tx1"/>
                </a:solidFill>
                <a:effectLst/>
                <a:latin typeface="Arial" charset="0"/>
                <a:ea typeface="+mn-ea"/>
                <a:cs typeface="+mn-cs"/>
              </a:rPr>
              <a:t>nonattorney</a:t>
            </a:r>
            <a:r>
              <a:rPr lang="en-US" sz="1200" kern="1200" dirty="0" smtClean="0">
                <a:solidFill>
                  <a:schemeClr val="tx1"/>
                </a:solidFill>
                <a:effectLst/>
                <a:latin typeface="Arial" charset="0"/>
                <a:ea typeface="+mn-ea"/>
                <a:cs typeface="+mn-cs"/>
              </a:rPr>
              <a:t> adviser.” § 48918(b).</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Arial" charset="0"/>
                <a:ea typeface="+mn-ea"/>
                <a:cs typeface="+mn-cs"/>
              </a:rPr>
              <a:t>The student has the right to bring witnesses to the hearing and present oral and/or documentary evidence on her behalf.  The student is also entitled to obtain and inspect copies of all documents the school will use (expulsion packet) and to question the school’s witnesses at the hearing. § 48918(b).</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kern="1200" dirty="0" smtClean="0">
              <a:solidFill>
                <a:schemeClr val="tx1"/>
              </a:solidFill>
              <a:effectLst/>
              <a:latin typeface="Arial"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kern="1200" dirty="0" smtClean="0">
              <a:solidFill>
                <a:schemeClr val="tx1"/>
              </a:solidFill>
              <a:effectLst/>
              <a:latin typeface="Arial" charset="0"/>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24</a:t>
            </a:fld>
            <a:endParaRPr lang="en-US"/>
          </a:p>
        </p:txBody>
      </p:sp>
    </p:spTree>
    <p:extLst>
      <p:ext uri="{BB962C8B-B14F-4D97-AF65-F5344CB8AC3E}">
        <p14:creationId xmlns:p14="http://schemas.microsoft.com/office/powerpoint/2010/main" val="279877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LSC</a:t>
            </a:r>
          </a:p>
        </p:txBody>
      </p:sp>
    </p:spTree>
    <p:extLst>
      <p:ext uri="{BB962C8B-B14F-4D97-AF65-F5344CB8AC3E}">
        <p14:creationId xmlns:p14="http://schemas.microsoft.com/office/powerpoint/2010/main" val="55679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229EA-8371-4011-987E-E4E4E80920D2}" type="slidenum">
              <a:rPr lang="en-US" smtClean="0"/>
              <a:t>25</a:t>
            </a:fld>
            <a:endParaRPr lang="en-US"/>
          </a:p>
        </p:txBody>
      </p:sp>
    </p:spTree>
    <p:extLst>
      <p:ext uri="{BB962C8B-B14F-4D97-AF65-F5344CB8AC3E}">
        <p14:creationId xmlns:p14="http://schemas.microsoft.com/office/powerpoint/2010/main" val="368950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to make: </a:t>
            </a:r>
          </a:p>
          <a:p>
            <a:pPr marL="226908" indent="-226908">
              <a:buFont typeface="+mj-lt"/>
              <a:buAutoNum type="arabicPeriod"/>
            </a:pPr>
            <a:r>
              <a:rPr lang="en-US" dirty="0" smtClean="0"/>
              <a:t>Three</a:t>
            </a:r>
            <a:r>
              <a:rPr lang="en-US" baseline="0" dirty="0" smtClean="0"/>
              <a:t> categories of offenses: mandatory, medium-discretion, and discretionary.  You have to know what box you’re playing in. </a:t>
            </a:r>
          </a:p>
          <a:p>
            <a:pPr marL="226908" indent="-226908">
              <a:buFont typeface="+mj-lt"/>
              <a:buAutoNum type="arabicPeriod"/>
            </a:pPr>
            <a:r>
              <a:rPr lang="en-US" baseline="0" dirty="0" smtClean="0"/>
              <a:t>Does the school need to make secondary findings?</a:t>
            </a:r>
          </a:p>
          <a:p>
            <a:pPr marL="226908" indent="-226908">
              <a:buFont typeface="+mj-lt"/>
              <a:buAutoNum type="arabicPeriod"/>
            </a:pPr>
            <a:r>
              <a:rPr lang="en-US" baseline="0" dirty="0" smtClean="0"/>
              <a:t>Where does the school have jurisdiction. </a:t>
            </a:r>
          </a:p>
          <a:p>
            <a:pPr marL="226908" indent="-226908">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98E229EA-8371-4011-987E-E4E4E80920D2}" type="slidenum">
              <a:rPr lang="en-US" smtClean="0"/>
              <a:t>26</a:t>
            </a:fld>
            <a:endParaRPr lang="en-US"/>
          </a:p>
        </p:txBody>
      </p:sp>
    </p:spTree>
    <p:extLst>
      <p:ext uri="{BB962C8B-B14F-4D97-AF65-F5344CB8AC3E}">
        <p14:creationId xmlns:p14="http://schemas.microsoft.com/office/powerpoint/2010/main" val="14800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t>
            </a:r>
            <a:r>
              <a:rPr lang="en-US" baseline="0" dirty="0" smtClean="0"/>
              <a:t> possession of explosive or firearm.</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27</a:t>
            </a:fld>
            <a:endParaRPr lang="en-US"/>
          </a:p>
        </p:txBody>
      </p:sp>
    </p:spTree>
    <p:extLst>
      <p:ext uri="{BB962C8B-B14F-4D97-AF65-F5344CB8AC3E}">
        <p14:creationId xmlns:p14="http://schemas.microsoft.com/office/powerpoint/2010/main" val="266643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Calibri" panose="020F0502020204030204" pitchFamily="34" charset="0"/>
                <a:cs typeface="Arial" pitchFamily="34" charset="0"/>
              </a:rPr>
              <a:t>Advocacy Tip:</a:t>
            </a:r>
            <a:r>
              <a:rPr lang="en-US" sz="1200" dirty="0" smtClean="0">
                <a:latin typeface="Calibri" panose="020F0502020204030204" pitchFamily="34" charset="0"/>
                <a:cs typeface="Arial" pitchFamily="34" charset="0"/>
              </a:rPr>
              <a:t> Even if it’s totally clear your client committed an expellable offense, you can still argue expulsion is inappropriate (and win) if secondary findings cannot be made. </a:t>
            </a: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28</a:t>
            </a:fld>
            <a:endParaRPr lang="en-US"/>
          </a:p>
        </p:txBody>
      </p:sp>
    </p:spTree>
    <p:extLst>
      <p:ext uri="{BB962C8B-B14F-4D97-AF65-F5344CB8AC3E}">
        <p14:creationId xmlns:p14="http://schemas.microsoft.com/office/powerpoint/2010/main" val="3758282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connection between trauma and behavioral issues</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29</a:t>
            </a:fld>
            <a:endParaRPr lang="en-US"/>
          </a:p>
        </p:txBody>
      </p:sp>
    </p:spTree>
    <p:extLst>
      <p:ext uri="{BB962C8B-B14F-4D97-AF65-F5344CB8AC3E}">
        <p14:creationId xmlns:p14="http://schemas.microsoft.com/office/powerpoint/2010/main" val="108368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 recent addition to the education code clarifies that cyber-bullying, through “electronic acts” created or transmitted “on or off the </a:t>
            </a:r>
            <a:r>
              <a:rPr lang="en-US" sz="1200" kern="1200" dirty="0" err="1" smtClean="0">
                <a:solidFill>
                  <a:schemeClr val="tx1"/>
                </a:solidFill>
                <a:effectLst/>
                <a:latin typeface="Arial" charset="0"/>
                <a:ea typeface="+mn-ea"/>
                <a:cs typeface="+mn-cs"/>
              </a:rPr>
              <a:t>schoolsite</a:t>
            </a:r>
            <a:r>
              <a:rPr lang="en-US" sz="1200" kern="1200" dirty="0" smtClean="0">
                <a:solidFill>
                  <a:schemeClr val="tx1"/>
                </a:solidFill>
                <a:effectLst/>
                <a:latin typeface="Arial" charset="0"/>
                <a:ea typeface="+mn-ea"/>
                <a:cs typeface="+mn-cs"/>
              </a:rPr>
              <a:t>” may be the basis for suspension or expulsion.  Cal Educ. Code § 48900(r)(2)(A).  However,</a:t>
            </a:r>
            <a:r>
              <a:rPr lang="en-US" sz="1200" kern="1200" baseline="0" dirty="0" smtClean="0">
                <a:solidFill>
                  <a:schemeClr val="tx1"/>
                </a:solidFill>
                <a:effectLst/>
                <a:latin typeface="Arial" charset="0"/>
                <a:ea typeface="+mn-ea"/>
                <a:cs typeface="+mn-cs"/>
              </a:rPr>
              <a:t> this is still subject to the requirement that the act be related to a school activity or attendance.</a:t>
            </a:r>
            <a:endParaRPr lang="en-US" dirty="0" smtClean="0"/>
          </a:p>
        </p:txBody>
      </p:sp>
      <p:sp>
        <p:nvSpPr>
          <p:cNvPr id="4" name="Slide Number Placeholder 3"/>
          <p:cNvSpPr>
            <a:spLocks noGrp="1"/>
          </p:cNvSpPr>
          <p:nvPr>
            <p:ph type="sldNum" sz="quarter" idx="10"/>
          </p:nvPr>
        </p:nvSpPr>
        <p:spPr/>
        <p:txBody>
          <a:bodyPr/>
          <a:lstStyle/>
          <a:p>
            <a:fld id="{98E229EA-8371-4011-987E-E4E4E80920D2}" type="slidenum">
              <a:rPr lang="en-US" smtClean="0"/>
              <a:t>30</a:t>
            </a:fld>
            <a:endParaRPr lang="en-US"/>
          </a:p>
        </p:txBody>
      </p:sp>
    </p:spTree>
    <p:extLst>
      <p:ext uri="{BB962C8B-B14F-4D97-AF65-F5344CB8AC3E}">
        <p14:creationId xmlns:p14="http://schemas.microsoft.com/office/powerpoint/2010/main" val="3319786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31</a:t>
            </a:fld>
            <a:endParaRPr lang="en-US"/>
          </a:p>
        </p:txBody>
      </p:sp>
    </p:spTree>
    <p:extLst>
      <p:ext uri="{BB962C8B-B14F-4D97-AF65-F5344CB8AC3E}">
        <p14:creationId xmlns:p14="http://schemas.microsoft.com/office/powerpoint/2010/main" val="3740799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Rapport building</a:t>
            </a:r>
          </a:p>
          <a:p>
            <a:pPr marL="822960" lvl="3" indent="-457200" hangingPunct="1">
              <a:spcBef>
                <a:spcPct val="20000"/>
              </a:spcBef>
              <a:buSzPct val="100000"/>
              <a:buFont typeface="Times New Roman" panose="02020603050405020304" pitchFamily="18" charset="0"/>
              <a:buChar char="―"/>
            </a:pPr>
            <a:r>
              <a:rPr lang="en-US" sz="2800" kern="1200" dirty="0" smtClean="0">
                <a:solidFill>
                  <a:srgbClr val="4E5B6F"/>
                </a:solidFill>
                <a:latin typeface="Times New Roman" panose="02020603050405020304" pitchFamily="18" charset="0"/>
                <a:ea typeface="+mn-ea"/>
                <a:cs typeface="Times New Roman" panose="02020603050405020304" pitchFamily="18" charset="0"/>
              </a:rPr>
              <a:t>Take time to get to know your client</a:t>
            </a:r>
          </a:p>
          <a:p>
            <a:pPr marL="822960" lvl="3" indent="-457200" hangingPunct="1">
              <a:spcBef>
                <a:spcPct val="20000"/>
              </a:spcBef>
              <a:buSzPct val="100000"/>
              <a:buFont typeface="Times New Roman" panose="02020603050405020304" pitchFamily="18" charset="0"/>
              <a:buChar char="―"/>
            </a:pPr>
            <a:r>
              <a:rPr lang="en-US" sz="2800" kern="1200" dirty="0" smtClean="0">
                <a:solidFill>
                  <a:srgbClr val="4E5B6F"/>
                </a:solidFill>
                <a:latin typeface="Times New Roman" panose="02020603050405020304" pitchFamily="18" charset="0"/>
                <a:ea typeface="+mn-ea"/>
                <a:cs typeface="Times New Roman" panose="02020603050405020304" pitchFamily="18" charset="0"/>
              </a:rPr>
              <a:t>Be friendly and relaxed</a:t>
            </a:r>
          </a:p>
          <a:p>
            <a:pPr marL="822960" lvl="3" indent="-457200" hangingPunct="1">
              <a:spcBef>
                <a:spcPct val="20000"/>
              </a:spcBef>
              <a:buSzPct val="100000"/>
              <a:buFont typeface="Times New Roman" panose="02020603050405020304" pitchFamily="18" charset="0"/>
              <a:buChar char="―"/>
            </a:pPr>
            <a:r>
              <a:rPr lang="en-US" sz="2800" kern="1200" dirty="0" smtClean="0">
                <a:solidFill>
                  <a:srgbClr val="4E5B6F"/>
                </a:solidFill>
                <a:latin typeface="Times New Roman" panose="02020603050405020304" pitchFamily="18" charset="0"/>
                <a:ea typeface="+mn-ea"/>
                <a:cs typeface="Times New Roman" panose="02020603050405020304" pitchFamily="18" charset="0"/>
              </a:rPr>
              <a:t>Talk about hobbies, likes, dislikes, etc.</a:t>
            </a:r>
          </a:p>
          <a:p>
            <a:pPr marL="365760" lvl="3" indent="0" hangingPunct="1">
              <a:spcBef>
                <a:spcPct val="20000"/>
              </a:spcBef>
              <a:buSzPct val="100000"/>
              <a:buFont typeface="Times New Roman" panose="02020603050405020304" pitchFamily="18" charset="0"/>
              <a:buNone/>
            </a:pPr>
            <a:endParaRPr lang="en-US" sz="2800" kern="1200" dirty="0" smtClean="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smtClean="0">
                <a:solidFill>
                  <a:srgbClr val="4E5B6F"/>
                </a:solidFill>
                <a:latin typeface="Times New Roman" panose="02020603050405020304" pitchFamily="18" charset="0"/>
                <a:ea typeface="+mn-ea"/>
                <a:cs typeface="Times New Roman" panose="02020603050405020304" pitchFamily="18" charset="0"/>
              </a:rPr>
              <a:t>Keep in mind this could be the first time working with a lawyer and/or going to a firm</a:t>
            </a:r>
          </a:p>
          <a:p>
            <a:pPr marL="411480" lvl="0" indent="-342900" hangingPunct="1">
              <a:spcBef>
                <a:spcPct val="20000"/>
              </a:spcBef>
              <a:buSzPct val="100000"/>
              <a:buFont typeface="Arial" panose="020B0604020202020204" pitchFamily="34" charset="0"/>
              <a:buChar char="•"/>
            </a:pPr>
            <a:endParaRPr lang="en-US" sz="2400" kern="1200" dirty="0" smtClean="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smtClean="0">
                <a:solidFill>
                  <a:srgbClr val="4E5B6F"/>
                </a:solidFill>
                <a:latin typeface="Times New Roman" panose="02020603050405020304" pitchFamily="18" charset="0"/>
                <a:ea typeface="+mn-ea"/>
                <a:cs typeface="Times New Roman" panose="02020603050405020304" pitchFamily="18" charset="0"/>
              </a:rPr>
              <a:t>Be aware of nonverbal cues</a:t>
            </a:r>
          </a:p>
          <a:p>
            <a:pPr marL="708660" lvl="1" indent="-342900" hangingPunct="1">
              <a:spcBef>
                <a:spcPct val="20000"/>
              </a:spcBef>
              <a:buSzPct val="100000"/>
              <a:buFont typeface="Times New Roman" panose="02020603050405020304" pitchFamily="18" charset="0"/>
              <a:buChar char="―"/>
            </a:pPr>
            <a:r>
              <a:rPr lang="en-US" sz="2200" kern="1200" dirty="0" smtClean="0">
                <a:solidFill>
                  <a:srgbClr val="4E5B6F"/>
                </a:solidFill>
                <a:latin typeface="Times New Roman" panose="02020603050405020304" pitchFamily="18" charset="0"/>
                <a:ea typeface="+mn-ea"/>
                <a:cs typeface="Times New Roman" panose="02020603050405020304" pitchFamily="18" charset="0"/>
              </a:rPr>
              <a:t>How is the client reacting during interview?</a:t>
            </a:r>
          </a:p>
          <a:p>
            <a:pPr marL="640080" lvl="1" indent="-274320" hangingPunct="1">
              <a:spcBef>
                <a:spcPct val="20000"/>
              </a:spcBef>
              <a:buSzPct val="100000"/>
              <a:buFont typeface="Arial" panose="020B0604020202020204" pitchFamily="34" charset="0"/>
              <a:buChar char="•"/>
            </a:pPr>
            <a:endParaRPr lang="en-US" sz="1100" kern="1200" dirty="0" smtClean="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smtClean="0">
                <a:solidFill>
                  <a:srgbClr val="4E5B6F"/>
                </a:solidFill>
                <a:latin typeface="Times New Roman" panose="02020603050405020304" pitchFamily="18" charset="0"/>
                <a:ea typeface="+mn-ea"/>
                <a:cs typeface="Times New Roman" panose="02020603050405020304" pitchFamily="18" charset="0"/>
              </a:rPr>
              <a:t>Check in with the client and take breaks as needed</a:t>
            </a:r>
          </a:p>
          <a:p>
            <a:pPr marL="365760" lvl="3" indent="0" hangingPunct="1">
              <a:spcBef>
                <a:spcPct val="20000"/>
              </a:spcBef>
              <a:buSzPct val="100000"/>
              <a:buFont typeface="Times New Roman" panose="02020603050405020304" pitchFamily="18" charset="0"/>
              <a:buNone/>
            </a:pPr>
            <a:endParaRPr lang="en-US" sz="2800" kern="1200" dirty="0" smtClean="0">
              <a:solidFill>
                <a:srgbClr val="4E5B6F"/>
              </a:solidFill>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33</a:t>
            </a:fld>
            <a:endParaRPr lang="en-US"/>
          </a:p>
        </p:txBody>
      </p:sp>
    </p:spTree>
    <p:extLst>
      <p:ext uri="{BB962C8B-B14F-4D97-AF65-F5344CB8AC3E}">
        <p14:creationId xmlns:p14="http://schemas.microsoft.com/office/powerpoint/2010/main" val="1809337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and</a:t>
            </a:r>
            <a:r>
              <a:rPr lang="en-US" baseline="0" dirty="0" smtClean="0"/>
              <a:t> non-legal needs</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34</a:t>
            </a:fld>
            <a:endParaRPr lang="en-US"/>
          </a:p>
        </p:txBody>
      </p:sp>
    </p:spTree>
    <p:extLst>
      <p:ext uri="{BB962C8B-B14F-4D97-AF65-F5344CB8AC3E}">
        <p14:creationId xmlns:p14="http://schemas.microsoft.com/office/powerpoint/2010/main" val="162185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35</a:t>
            </a:fld>
            <a:endParaRPr lang="en-US"/>
          </a:p>
        </p:txBody>
      </p:sp>
    </p:spTree>
    <p:extLst>
      <p:ext uri="{BB962C8B-B14F-4D97-AF65-F5344CB8AC3E}">
        <p14:creationId xmlns:p14="http://schemas.microsoft.com/office/powerpoint/2010/main" val="15712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smtClean="0">
                <a:latin typeface="Calibri" pitchFamily="34" charset="0"/>
              </a:rPr>
              <a:t>Education: youth having issues with suspensions or expulsions.</a:t>
            </a:r>
          </a:p>
          <a:p>
            <a:pPr lvl="1"/>
            <a:endParaRPr lang="en-US" sz="3200" dirty="0" smtClean="0">
              <a:latin typeface="Calibri" pitchFamily="34" charset="0"/>
            </a:endParaRPr>
          </a:p>
          <a:p>
            <a:pPr lvl="1"/>
            <a:r>
              <a:rPr lang="en-US" sz="3200" dirty="0" smtClean="0">
                <a:latin typeface="Calibri" pitchFamily="34" charset="0"/>
              </a:rPr>
              <a:t>Guardianship: youth who are unable to live with parent(s) and want another adult to be appointed as legal guardian.</a:t>
            </a:r>
          </a:p>
          <a:p>
            <a:pPr lvl="1"/>
            <a:endParaRPr lang="en-US" sz="3200" dirty="0" smtClean="0">
              <a:latin typeface="Calibri" pitchFamily="34" charset="0"/>
            </a:endParaRPr>
          </a:p>
          <a:p>
            <a:pPr lvl="1"/>
            <a:r>
              <a:rPr lang="en-US" sz="3200" dirty="0" smtClean="0">
                <a:latin typeface="Calibri" pitchFamily="34" charset="0"/>
              </a:rPr>
              <a:t>Immigration: undocumented youth eligible for special kinds of visas or DACA</a:t>
            </a:r>
            <a:r>
              <a:rPr lang="en-US" sz="3200" baseline="0" dirty="0" smtClean="0">
                <a:latin typeface="Calibri" pitchFamily="34" charset="0"/>
              </a:rPr>
              <a:t> (detained and non-detained)</a:t>
            </a:r>
            <a:r>
              <a:rPr lang="en-US" baseline="0" dirty="0" smtClean="0"/>
              <a:t>, primarily unaccompanied children</a:t>
            </a:r>
          </a:p>
        </p:txBody>
      </p:sp>
    </p:spTree>
    <p:extLst>
      <p:ext uri="{BB962C8B-B14F-4D97-AF65-F5344CB8AC3E}">
        <p14:creationId xmlns:p14="http://schemas.microsoft.com/office/powerpoint/2010/main" val="556795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229EA-8371-4011-987E-E4E4E80920D2}" type="slidenum">
              <a:rPr lang="en-US" smtClean="0"/>
              <a:t>36</a:t>
            </a:fld>
            <a:endParaRPr lang="en-US"/>
          </a:p>
        </p:txBody>
      </p:sp>
    </p:spTree>
    <p:extLst>
      <p:ext uri="{BB962C8B-B14F-4D97-AF65-F5344CB8AC3E}">
        <p14:creationId xmlns:p14="http://schemas.microsoft.com/office/powerpoint/2010/main" val="1190152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any combination of these </a:t>
            </a:r>
          </a:p>
          <a:p>
            <a:endParaRPr lang="en-US" baseline="0" dirty="0" smtClean="0"/>
          </a:p>
          <a:p>
            <a:r>
              <a:rPr lang="en-US" baseline="0" dirty="0" smtClean="0"/>
              <a:t>Bringing in context around what’s going on in the young person’s life could help make a stronger case for settlement</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37</a:t>
            </a:fld>
            <a:endParaRPr lang="en-US"/>
          </a:p>
        </p:txBody>
      </p:sp>
    </p:spTree>
    <p:extLst>
      <p:ext uri="{BB962C8B-B14F-4D97-AF65-F5344CB8AC3E}">
        <p14:creationId xmlns:p14="http://schemas.microsoft.com/office/powerpoint/2010/main" val="29700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charset="0"/>
                <a:ea typeface="+mn-ea"/>
                <a:cs typeface="+mn-cs"/>
              </a:rPr>
              <a:t>As is well known, the acquisition of academic skills in reading, writing, and mathematics requires “attention, organization, comprehension, memory engagement in learning, and trust.” [</a:t>
            </a:r>
            <a:r>
              <a:rPr lang="en-US" sz="1200" b="0" i="0" u="none" strike="noStrike" kern="1200" dirty="0" smtClean="0">
                <a:solidFill>
                  <a:schemeClr val="tx1"/>
                </a:solidFill>
                <a:effectLst/>
                <a:latin typeface="Arial" charset="0"/>
                <a:ea typeface="+mn-ea"/>
                <a:cs typeface="+mn-cs"/>
                <a:hlinkClick r:id="rId3"/>
              </a:rPr>
              <a:t>7</a:t>
            </a:r>
            <a:r>
              <a:rPr lang="en-US" sz="1200" b="0" i="0" kern="1200" dirty="0" smtClean="0">
                <a:solidFill>
                  <a:schemeClr val="tx1"/>
                </a:solidFill>
                <a:effectLst/>
                <a:latin typeface="Arial" charset="0"/>
                <a:ea typeface="+mn-ea"/>
                <a:cs typeface="+mn-cs"/>
              </a:rPr>
              <a:t>] </a:t>
            </a:r>
            <a:r>
              <a:rPr lang="en-US" sz="1200" b="1" i="0" kern="1200" dirty="0" smtClean="0">
                <a:solidFill>
                  <a:schemeClr val="tx1"/>
                </a:solidFill>
                <a:effectLst/>
                <a:latin typeface="Arial" charset="0"/>
                <a:ea typeface="+mn-ea"/>
                <a:cs typeface="+mn-cs"/>
              </a:rPr>
              <a:t>Complex childhood trauma</a:t>
            </a:r>
            <a:r>
              <a:rPr lang="en-US" sz="1200" b="0" i="0" kern="1200" dirty="0" smtClean="0">
                <a:solidFill>
                  <a:schemeClr val="tx1"/>
                </a:solidFill>
                <a:effectLst/>
                <a:latin typeface="Arial" charset="0"/>
                <a:ea typeface="+mn-ea"/>
                <a:cs typeface="+mn-cs"/>
              </a:rPr>
              <a:t>, by rewiring the brain so that the triggered fight or flight and dissociative responses are easily triggered, impairs students’ ability to operate in each of these areas.</a:t>
            </a:r>
          </a:p>
          <a:p>
            <a:pPr fontAlgn="base"/>
            <a:r>
              <a:rPr lang="en-US" sz="1200" b="0" i="0" kern="1200" dirty="0" smtClean="0">
                <a:solidFill>
                  <a:schemeClr val="tx1"/>
                </a:solidFill>
                <a:effectLst/>
                <a:latin typeface="Arial" charset="0"/>
                <a:ea typeface="+mn-ea"/>
                <a:cs typeface="+mn-cs"/>
              </a:rPr>
              <a:t> </a:t>
            </a:r>
          </a:p>
          <a:p>
            <a:pPr fontAlgn="base"/>
            <a:r>
              <a:rPr lang="en-US" sz="1200" b="0" i="0" kern="1200" dirty="0" smtClean="0">
                <a:solidFill>
                  <a:schemeClr val="tx1"/>
                </a:solidFill>
                <a:effectLst/>
                <a:latin typeface="Arial" charset="0"/>
                <a:ea typeface="+mn-ea"/>
                <a:cs typeface="+mn-cs"/>
              </a:rPr>
              <a:t>What's more, Complex trauma often induces behaviors—including </a:t>
            </a:r>
            <a:r>
              <a:rPr lang="en-US" sz="1200" b="1" i="0" kern="1200" dirty="0" smtClean="0">
                <a:solidFill>
                  <a:schemeClr val="tx1"/>
                </a:solidFill>
                <a:effectLst/>
                <a:latin typeface="Arial" charset="0"/>
                <a:ea typeface="+mn-ea"/>
                <a:cs typeface="+mn-cs"/>
              </a:rPr>
              <a:t>aggression, disproportionate reactiveness, impulsivity, distractibility, or withdrawal and avoidance</a:t>
            </a:r>
            <a:r>
              <a:rPr lang="en-US" sz="1200" b="0" i="0" kern="1200" dirty="0" smtClean="0">
                <a:solidFill>
                  <a:schemeClr val="tx1"/>
                </a:solidFill>
                <a:effectLst/>
                <a:latin typeface="Arial" charset="0"/>
                <a:ea typeface="+mn-ea"/>
                <a:cs typeface="+mn-cs"/>
              </a:rPr>
              <a:t>—that disrupt the learning environment and frequently lead to exclusionary school discipline measures or absence from school.</a:t>
            </a:r>
          </a:p>
          <a:p>
            <a:endParaRPr lang="en-US" dirty="0" smtClean="0"/>
          </a:p>
          <a:p>
            <a:pPr fontAlgn="base"/>
            <a:r>
              <a:rPr lang="en-US" sz="1200" b="0" i="0" kern="1200" dirty="0" smtClean="0">
                <a:solidFill>
                  <a:schemeClr val="tx1"/>
                </a:solidFill>
                <a:effectLst/>
                <a:latin typeface="Arial" charset="0"/>
                <a:ea typeface="+mn-ea"/>
                <a:cs typeface="+mn-cs"/>
              </a:rPr>
              <a:t>According to published research, children who have suffered three or more traumatic experiences are:</a:t>
            </a:r>
          </a:p>
          <a:p>
            <a:pPr fontAlgn="base"/>
            <a:r>
              <a:rPr lang="en-US" sz="1200" b="0" i="0" kern="1200" dirty="0" smtClean="0">
                <a:solidFill>
                  <a:schemeClr val="tx1"/>
                </a:solidFill>
                <a:effectLst/>
                <a:latin typeface="Arial" charset="0"/>
                <a:ea typeface="+mn-ea"/>
                <a:cs typeface="+mn-cs"/>
              </a:rPr>
              <a:t> </a:t>
            </a:r>
          </a:p>
          <a:p>
            <a:pPr fontAlgn="base"/>
            <a:r>
              <a:rPr lang="en-US" sz="1200" b="0" i="0" kern="1200" dirty="0" smtClean="0">
                <a:solidFill>
                  <a:schemeClr val="tx1"/>
                </a:solidFill>
                <a:effectLst/>
                <a:latin typeface="Arial" charset="0"/>
                <a:ea typeface="+mn-ea"/>
                <a:cs typeface="+mn-cs"/>
              </a:rPr>
              <a:t>Two-and-half times more likely to repeat a grade than are children who have experienced none; [</a:t>
            </a:r>
            <a:r>
              <a:rPr lang="en-US" sz="1200" b="0" i="0" u="none" strike="noStrike" kern="1200" dirty="0" smtClean="0">
                <a:solidFill>
                  <a:schemeClr val="tx1"/>
                </a:solidFill>
                <a:effectLst/>
                <a:latin typeface="Arial" charset="0"/>
                <a:ea typeface="+mn-ea"/>
                <a:cs typeface="+mn-cs"/>
                <a:hlinkClick r:id="rId3"/>
              </a:rPr>
              <a:t>6</a:t>
            </a:r>
            <a:r>
              <a:rPr lang="en-US" sz="1200" b="0" i="0" kern="1200" dirty="0" smtClean="0">
                <a:solidFill>
                  <a:schemeClr val="tx1"/>
                </a:solidFill>
                <a:effectLst/>
                <a:latin typeface="Arial" charset="0"/>
                <a:ea typeface="+mn-ea"/>
                <a:cs typeface="+mn-cs"/>
              </a:rPr>
              <a:t>]</a:t>
            </a:r>
          </a:p>
          <a:p>
            <a:pPr fontAlgn="base"/>
            <a:r>
              <a:rPr lang="en-US" sz="1200" b="0" i="0" kern="1200" dirty="0" smtClean="0">
                <a:solidFill>
                  <a:schemeClr val="tx1"/>
                </a:solidFill>
                <a:effectLst/>
                <a:latin typeface="Arial" charset="0"/>
                <a:ea typeface="+mn-ea"/>
                <a:cs typeface="+mn-cs"/>
              </a:rPr>
              <a:t>Five times more likely to have severe attendance issues;</a:t>
            </a:r>
          </a:p>
          <a:p>
            <a:pPr fontAlgn="base"/>
            <a:r>
              <a:rPr lang="en-US" sz="1200" b="0" i="0" kern="1200" dirty="0" smtClean="0">
                <a:solidFill>
                  <a:schemeClr val="tx1"/>
                </a:solidFill>
                <a:effectLst/>
                <a:latin typeface="Arial" charset="0"/>
                <a:ea typeface="+mn-ea"/>
                <a:cs typeface="+mn-cs"/>
              </a:rPr>
              <a:t>Six times more likely to experience behavioral problems; and</a:t>
            </a:r>
          </a:p>
          <a:p>
            <a:pPr fontAlgn="base"/>
            <a:r>
              <a:rPr lang="en-US" sz="1200" b="0" i="0" kern="1200" dirty="0" smtClean="0">
                <a:solidFill>
                  <a:schemeClr val="tx1"/>
                </a:solidFill>
                <a:effectLst/>
                <a:latin typeface="Arial" charset="0"/>
                <a:ea typeface="+mn-ea"/>
                <a:cs typeface="+mn-cs"/>
              </a:rPr>
              <a:t>More than twice as likely to be suspended from school.[</a:t>
            </a:r>
            <a:r>
              <a:rPr lang="en-US" sz="1200" b="0" i="0" u="none" strike="noStrike" kern="1200" dirty="0" smtClean="0">
                <a:solidFill>
                  <a:schemeClr val="tx1"/>
                </a:solidFill>
                <a:effectLst/>
                <a:latin typeface="Arial" charset="0"/>
                <a:ea typeface="+mn-ea"/>
                <a:cs typeface="+mn-cs"/>
                <a:hlinkClick r:id="rId3"/>
              </a:rPr>
              <a:t>8</a:t>
            </a:r>
            <a:r>
              <a:rPr lang="en-US" sz="1200" b="0" i="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38</a:t>
            </a:fld>
            <a:endParaRPr lang="en-US"/>
          </a:p>
        </p:txBody>
      </p:sp>
    </p:spTree>
    <p:extLst>
      <p:ext uri="{BB962C8B-B14F-4D97-AF65-F5344CB8AC3E}">
        <p14:creationId xmlns:p14="http://schemas.microsoft.com/office/powerpoint/2010/main" val="2287211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kern="1200" dirty="0" smtClean="0">
                <a:latin typeface="Arial" charset="0"/>
              </a:rPr>
              <a:t>children who have suffered three or more traumatic experiences are:</a:t>
            </a:r>
          </a:p>
          <a:p>
            <a:endParaRPr lang="en-US" dirty="0" smtClean="0"/>
          </a:p>
          <a:p>
            <a:r>
              <a:rPr lang="en-US" dirty="0" smtClean="0"/>
              <a:t>http://www.traumaandlearning.org/</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39</a:t>
            </a:fld>
            <a:endParaRPr lang="en-US"/>
          </a:p>
        </p:txBody>
      </p:sp>
    </p:spTree>
    <p:extLst>
      <p:ext uri="{BB962C8B-B14F-4D97-AF65-F5344CB8AC3E}">
        <p14:creationId xmlns:p14="http://schemas.microsoft.com/office/powerpoint/2010/main" val="1620229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0A431-F209-4B49-8558-1DB63E3B1A05}" type="slidenum">
              <a:rPr lang="en-US" smtClean="0"/>
              <a:pPr/>
              <a:t>41</a:t>
            </a:fld>
            <a:endParaRPr lang="en-US"/>
          </a:p>
        </p:txBody>
      </p:sp>
    </p:spTree>
    <p:extLst>
      <p:ext uri="{BB962C8B-B14F-4D97-AF65-F5344CB8AC3E}">
        <p14:creationId xmlns:p14="http://schemas.microsoft.com/office/powerpoint/2010/main" val="4173800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0A431-F209-4B49-8558-1DB63E3B1A05}" type="slidenum">
              <a:rPr lang="en-US" smtClean="0"/>
              <a:pPr/>
              <a:t>42</a:t>
            </a:fld>
            <a:endParaRPr lang="en-US"/>
          </a:p>
        </p:txBody>
      </p:sp>
    </p:spTree>
    <p:extLst>
      <p:ext uri="{BB962C8B-B14F-4D97-AF65-F5344CB8AC3E}">
        <p14:creationId xmlns:p14="http://schemas.microsoft.com/office/powerpoint/2010/main" val="3355995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use hearsay rule to your advantage.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43</a:t>
            </a:fld>
            <a:endParaRPr lang="en-US"/>
          </a:p>
        </p:txBody>
      </p:sp>
    </p:spTree>
    <p:extLst>
      <p:ext uri="{BB962C8B-B14F-4D97-AF65-F5344CB8AC3E}">
        <p14:creationId xmlns:p14="http://schemas.microsoft.com/office/powerpoint/2010/main" val="4193885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0A431-F209-4B49-8558-1DB63E3B1A05}" type="slidenum">
              <a:rPr lang="en-US" smtClean="0"/>
              <a:pPr/>
              <a:t>44</a:t>
            </a:fld>
            <a:endParaRPr lang="en-US"/>
          </a:p>
        </p:txBody>
      </p:sp>
    </p:spTree>
    <p:extLst>
      <p:ext uri="{BB962C8B-B14F-4D97-AF65-F5344CB8AC3E}">
        <p14:creationId xmlns:p14="http://schemas.microsoft.com/office/powerpoint/2010/main" val="1531062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student has NOT made a statement about the incident thus far, and the school has only hearsay evidence to present, the student SHOULD NOT make any statements in the hearing (his or her statement alone would be direct evidence, which means the district would then have enough non-hearsay evidence to expel). Advise that kid to keep quiet!</a:t>
            </a:r>
          </a:p>
          <a:p>
            <a:endParaRPr lang="en-US" dirty="0" smtClean="0"/>
          </a:p>
          <a:p>
            <a:r>
              <a:rPr lang="en-US" dirty="0" smtClean="0"/>
              <a:t>If the student was arrested for the offense at school and has a pending delinquency case, the District Attorney can subpoena the tape of the expulsion proceeding and use it as evidence against the student at the delinquency proceeding. The student SHOULD NOT make any statements at the hearing! </a:t>
            </a:r>
          </a:p>
        </p:txBody>
      </p:sp>
      <p:sp>
        <p:nvSpPr>
          <p:cNvPr id="4" name="Slide Number Placeholder 3"/>
          <p:cNvSpPr>
            <a:spLocks noGrp="1"/>
          </p:cNvSpPr>
          <p:nvPr>
            <p:ph type="sldNum" sz="quarter" idx="10"/>
          </p:nvPr>
        </p:nvSpPr>
        <p:spPr/>
        <p:txBody>
          <a:bodyPr/>
          <a:lstStyle/>
          <a:p>
            <a:fld id="{0480A431-F209-4B49-8558-1DB63E3B1A05}" type="slidenum">
              <a:rPr lang="en-US" smtClean="0"/>
              <a:pPr/>
              <a:t>45</a:t>
            </a:fld>
            <a:endParaRPr lang="en-US"/>
          </a:p>
        </p:txBody>
      </p:sp>
    </p:spTree>
    <p:extLst>
      <p:ext uri="{BB962C8B-B14F-4D97-AF65-F5344CB8AC3E}">
        <p14:creationId xmlns:p14="http://schemas.microsoft.com/office/powerpoint/2010/main" val="4002945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46</a:t>
            </a:fld>
            <a:endParaRPr lang="en-US"/>
          </a:p>
        </p:txBody>
      </p:sp>
    </p:spTree>
    <p:extLst>
      <p:ext uri="{BB962C8B-B14F-4D97-AF65-F5344CB8AC3E}">
        <p14:creationId xmlns:p14="http://schemas.microsoft.com/office/powerpoint/2010/main" val="400477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2-page overview of PB program</a:t>
            </a:r>
            <a:endParaRPr lang="en-US" dirty="0"/>
          </a:p>
        </p:txBody>
      </p:sp>
    </p:spTree>
    <p:extLst>
      <p:ext uri="{BB962C8B-B14F-4D97-AF65-F5344CB8AC3E}">
        <p14:creationId xmlns:p14="http://schemas.microsoft.com/office/powerpoint/2010/main" val="556795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Arial" charset="0"/>
                <a:ea typeface="+mn-ea"/>
                <a:cs typeface="+mn-cs"/>
              </a:rPr>
              <a:t>When a panel</a:t>
            </a:r>
            <a:r>
              <a:rPr lang="en-US" sz="1200" kern="1200" baseline="0" dirty="0" smtClean="0">
                <a:solidFill>
                  <a:schemeClr val="tx1"/>
                </a:solidFill>
                <a:effectLst/>
                <a:latin typeface="Arial" charset="0"/>
                <a:ea typeface="+mn-ea"/>
                <a:cs typeface="+mn-cs"/>
              </a:rPr>
              <a:t> conducts the expulsion hearing, they must issue their recommendation to the school board within three days, and then </a:t>
            </a:r>
            <a:r>
              <a:rPr lang="en-US" sz="1200" kern="1200" dirty="0" smtClean="0">
                <a:solidFill>
                  <a:schemeClr val="tx1"/>
                </a:solidFill>
                <a:effectLst/>
                <a:latin typeface="Arial" charset="0"/>
                <a:ea typeface="+mn-ea"/>
                <a:cs typeface="+mn-cs"/>
              </a:rPr>
              <a:t>the governing board must make its decision within 10 days of the hearing. </a:t>
            </a:r>
            <a:r>
              <a:rPr lang="en-US" sz="1200" kern="1200" dirty="0" smtClean="0">
                <a:latin typeface="Arial" charset="0"/>
              </a:rPr>
              <a:t>§ </a:t>
            </a:r>
            <a:r>
              <a:rPr lang="en-US" sz="1200" kern="1200" dirty="0" smtClean="0">
                <a:solidFill>
                  <a:schemeClr val="tx1"/>
                </a:solidFill>
                <a:effectLst/>
                <a:latin typeface="Arial" charset="0"/>
                <a:ea typeface="+mn-ea"/>
                <a:cs typeface="+mn-cs"/>
              </a:rPr>
              <a:t>48918(a) &amp; (e).  Unles</a:t>
            </a:r>
            <a:r>
              <a:rPr lang="en-US" sz="1200" kern="1200" baseline="0" dirty="0" smtClean="0">
                <a:solidFill>
                  <a:schemeClr val="tx1"/>
                </a:solidFill>
                <a:effectLst/>
                <a:latin typeface="Arial" charset="0"/>
                <a:ea typeface="+mn-ea"/>
                <a:cs typeface="+mn-cs"/>
              </a:rPr>
              <a:t>s the student has postponed the hearing, board must make its decision within</a:t>
            </a:r>
            <a:r>
              <a:rPr lang="en-US" sz="1200" kern="1200" dirty="0" smtClean="0">
                <a:solidFill>
                  <a:schemeClr val="tx1"/>
                </a:solidFill>
                <a:effectLst/>
                <a:latin typeface="Arial" charset="0"/>
                <a:ea typeface="+mn-ea"/>
                <a:cs typeface="+mn-cs"/>
              </a:rPr>
              <a:t> 40 schooldays after the student was removed from school for the incident that was the basis for the expulsion recommendation.</a:t>
            </a:r>
            <a:r>
              <a:rPr lang="en-US" sz="1200" kern="1200" baseline="300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Cal. Educ. Code § 48918(a);</a:t>
            </a:r>
            <a:r>
              <a:rPr lang="en-US" sz="1200" kern="1200" baseline="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Board of Ed. of the Sacramento City Unified School District v. Sacramento County Board of Ed.</a:t>
            </a:r>
            <a:r>
              <a:rPr lang="en-US" sz="1200" kern="1200" dirty="0" smtClean="0">
                <a:solidFill>
                  <a:schemeClr val="tx1"/>
                </a:solidFill>
                <a:effectLst/>
                <a:latin typeface="Arial" charset="0"/>
                <a:ea typeface="+mn-ea"/>
                <a:cs typeface="+mn-cs"/>
              </a:rPr>
              <a:t>, 85 Cal. App. 4th 1321 (2001).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Arial" charset="0"/>
                <a:ea typeface="+mn-ea"/>
                <a:cs typeface="+mn-cs"/>
              </a:rPr>
              <a:t>Board</a:t>
            </a:r>
            <a:r>
              <a:rPr lang="en-US" sz="1200" kern="1200" baseline="0" dirty="0" smtClean="0">
                <a:solidFill>
                  <a:schemeClr val="tx1"/>
                </a:solidFill>
                <a:effectLst/>
                <a:latin typeface="Arial" charset="0"/>
                <a:ea typeface="+mn-ea"/>
                <a:cs typeface="+mn-cs"/>
              </a:rPr>
              <a:t> m</a:t>
            </a:r>
            <a:r>
              <a:rPr lang="en-US" sz="1200" kern="1200" dirty="0" smtClean="0">
                <a:solidFill>
                  <a:schemeClr val="tx1"/>
                </a:solidFill>
                <a:effectLst/>
                <a:latin typeface="Arial" charset="0"/>
                <a:ea typeface="+mn-ea"/>
                <a:cs typeface="+mn-cs"/>
              </a:rPr>
              <a:t>ust send written notice of the expulsion order to the student or her parent/guardian, along with information about the alternative educational placement that will be provided to the student during the term of expulsion.  The notice must also inform the family of the student’s right to appeal the expulsion order.  Cal. Educ. Code § 48918(j).</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Arial" charset="0"/>
                <a:ea typeface="+mn-ea"/>
                <a:cs typeface="+mn-cs"/>
              </a:rPr>
              <a:t>Expulsion proceedings must be recorded.  This record can be made by any means, so long as they produce a “reasonably accurate and complete written transcription of the proceedings.”  Cal. Educ. Code § 48918(g).  If the hearing is not fully or properly recorded, this may be grounds for setting aside an expulsion order and rehearing the case.</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Arial" charset="0"/>
                <a:ea typeface="+mn-ea"/>
                <a:cs typeface="+mn-cs"/>
              </a:rPr>
              <a:t>If a student is expelled, the student has the right to file an appeal with the county board of education within 30 days following the expulsion decision.  Cal. Educ. Code § 48919.  The</a:t>
            </a:r>
            <a:r>
              <a:rPr lang="en-US" sz="1200" kern="1200" baseline="0" dirty="0" smtClean="0">
                <a:solidFill>
                  <a:schemeClr val="tx1"/>
                </a:solidFill>
                <a:effectLst/>
                <a:latin typeface="Arial" charset="0"/>
                <a:ea typeface="+mn-ea"/>
                <a:cs typeface="+mn-cs"/>
              </a:rPr>
              <a:t> county board’s decision is final and only review after that is by filing a writ in state court.</a:t>
            </a:r>
            <a:r>
              <a:rPr lang="en-US" sz="1200" i="1" kern="1200" dirty="0" smtClean="0">
                <a:solidFill>
                  <a:schemeClr val="tx1"/>
                </a:solidFill>
                <a:effectLst/>
                <a:latin typeface="Arial" charset="0"/>
                <a:ea typeface="+mn-ea"/>
                <a:cs typeface="+mn-cs"/>
              </a:rPr>
              <a:t/>
            </a:r>
            <a:br>
              <a:rPr lang="en-US" sz="1200" i="1" kern="1200" dirty="0" smtClean="0">
                <a:solidFill>
                  <a:schemeClr val="tx1"/>
                </a:solidFill>
                <a:effectLst/>
                <a:latin typeface="Arial" charset="0"/>
                <a:ea typeface="+mn-ea"/>
                <a:cs typeface="+mn-cs"/>
              </a:rPr>
            </a:br>
            <a:endParaRPr lang="en-US" sz="1200" i="1"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47</a:t>
            </a:fld>
            <a:endParaRPr lang="en-US"/>
          </a:p>
        </p:txBody>
      </p:sp>
    </p:spTree>
    <p:extLst>
      <p:ext uri="{BB962C8B-B14F-4D97-AF65-F5344CB8AC3E}">
        <p14:creationId xmlns:p14="http://schemas.microsoft.com/office/powerpoint/2010/main" val="3923097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audience</a:t>
            </a:r>
            <a:r>
              <a:rPr lang="en-US" baseline="0" dirty="0" smtClean="0"/>
              <a:t> heads up that we’ll have people share answers after they discuss this case in pairs</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49</a:t>
            </a:fld>
            <a:endParaRPr lang="en-US"/>
          </a:p>
        </p:txBody>
      </p:sp>
    </p:spTree>
    <p:extLst>
      <p:ext uri="{BB962C8B-B14F-4D97-AF65-F5344CB8AC3E}">
        <p14:creationId xmlns:p14="http://schemas.microsoft.com/office/powerpoint/2010/main" val="3114695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is an 11-year old in the Fifth Grade at Sequoia Elementary School in Oakland. Oakland Unified School District has recently been documenting an increase in suspensions for drug possession on campus, and parents who attend meetings with the district are up in arms about this “epidemic” in their schools. On November 5</a:t>
            </a:r>
            <a:r>
              <a:rPr lang="en-US" sz="1200" b="0" i="0" u="none" strike="noStrike" kern="1200" baseline="30000" dirty="0" smtClean="0">
                <a:solidFill>
                  <a:schemeClr val="tx1"/>
                </a:solidFill>
                <a:latin typeface="Arial" charset="0"/>
                <a:ea typeface="+mn-ea"/>
                <a:cs typeface="+mn-cs"/>
              </a:rPr>
              <a:t>th</a:t>
            </a:r>
            <a:r>
              <a:rPr lang="en-US" sz="1200" b="0" i="0" u="none" strike="noStrike" kern="1200" dirty="0" smtClean="0">
                <a:solidFill>
                  <a:schemeClr val="tx1"/>
                </a:solidFill>
                <a:latin typeface="Arial" charset="0"/>
                <a:ea typeface="+mn-ea"/>
                <a:cs typeface="+mn-cs"/>
              </a:rPr>
              <a:t>,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and his friend Stan were in the boys’ bathroom and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noticed a bag of what appeared to be marijuana at the back of the stall behind the toilet. He picked it up, and showed Stan. They decided to take it to the principal’s office, and on their way there they were intercepted by a 3</a:t>
            </a:r>
            <a:r>
              <a:rPr lang="en-US" sz="1200" b="0" i="0" u="none" strike="noStrike" kern="1200" baseline="30000" dirty="0" smtClean="0">
                <a:solidFill>
                  <a:schemeClr val="tx1"/>
                </a:solidFill>
                <a:latin typeface="Arial" charset="0"/>
                <a:ea typeface="+mn-ea"/>
                <a:cs typeface="+mn-cs"/>
              </a:rPr>
              <a:t>rd</a:t>
            </a:r>
            <a:r>
              <a:rPr lang="en-US" sz="1200" b="0" i="0" u="none" strike="noStrike" kern="1200" dirty="0" smtClean="0">
                <a:solidFill>
                  <a:schemeClr val="tx1"/>
                </a:solidFill>
                <a:latin typeface="Arial" charset="0"/>
                <a:ea typeface="+mn-ea"/>
                <a:cs typeface="+mn-cs"/>
              </a:rPr>
              <a:t>grade teacher Ms. Longfellow. She asked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what he was holding and he tried to explain; Ms. Longfellow was alarmed by seeing the drugs in his hand and she dragged him to the main office, where she turned over the bag of marijuana to the school security officer Mr. Jones. Without asking the boys, Mr. Jones then searched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and Stan’s backpacks thoroughly and even smelled their pencil cases and an empty </a:t>
            </a:r>
            <a:r>
              <a:rPr lang="en-US" sz="1200" b="0" i="0" u="none" strike="noStrike" kern="1200" dirty="0" err="1" smtClean="0">
                <a:solidFill>
                  <a:schemeClr val="tx1"/>
                </a:solidFill>
                <a:latin typeface="Arial" charset="0"/>
                <a:ea typeface="+mn-ea"/>
                <a:cs typeface="+mn-cs"/>
              </a:rPr>
              <a:t>Dorito’s</a:t>
            </a:r>
            <a:r>
              <a:rPr lang="en-US" sz="1200" b="0" i="0" u="none" strike="noStrike" kern="1200" dirty="0" smtClean="0">
                <a:solidFill>
                  <a:schemeClr val="tx1"/>
                </a:solidFill>
                <a:latin typeface="Arial" charset="0"/>
                <a:ea typeface="+mn-ea"/>
                <a:cs typeface="+mn-cs"/>
              </a:rPr>
              <a:t> bag in </a:t>
            </a:r>
            <a:r>
              <a:rPr lang="en-US" sz="1200" b="0" i="0" u="none" strike="noStrike" kern="1200" dirty="0" err="1" smtClean="0">
                <a:solidFill>
                  <a:schemeClr val="tx1"/>
                </a:solidFill>
                <a:latin typeface="Arial" charset="0"/>
                <a:ea typeface="+mn-ea"/>
                <a:cs typeface="+mn-cs"/>
              </a:rPr>
              <a:t>Malik’s</a:t>
            </a:r>
            <a:r>
              <a:rPr lang="en-US" sz="1200" b="0" i="0" u="none" strike="noStrike" kern="1200" dirty="0" smtClean="0">
                <a:solidFill>
                  <a:schemeClr val="tx1"/>
                </a:solidFill>
                <a:latin typeface="Arial" charset="0"/>
                <a:ea typeface="+mn-ea"/>
                <a:cs typeface="+mn-cs"/>
              </a:rPr>
              <a:t> bag. He also patted them down, had them turn their pockets inside out, then took the boys in a private room and had them lower their pants to their ankles. He pulled back the elastic on both of the boys’ underwear so he could check if they had stashed more drugs underneath their clothing. He found no sign of drugs anywhere else on the boys. The principal Ms. Triton then questioned each boy separately for 15 minutes each and sent them back to class. Neither she nor anyone from the school called either boys’ parents.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told his mother about the incident that evening, and she then left a message for principal Triton that she would like to meet with her to discuss what had happened.</a:t>
            </a:r>
            <a:endParaRPr lang="en-US" sz="1200" b="0" i="0" kern="1200" dirty="0" smtClean="0">
              <a:solidFill>
                <a:schemeClr val="tx1"/>
              </a:solidFill>
              <a:latin typeface="Arial" charset="0"/>
              <a:ea typeface="+mn-ea"/>
              <a:cs typeface="+mn-cs"/>
            </a:endParaRPr>
          </a:p>
          <a:p>
            <a:pPr rtl="0"/>
            <a:r>
              <a:rPr lang="en-US" sz="1200" b="0" i="0" u="none" strike="noStrike" kern="1200" dirty="0" smtClean="0">
                <a:solidFill>
                  <a:schemeClr val="tx1"/>
                </a:solidFill>
                <a:latin typeface="Arial" charset="0"/>
                <a:ea typeface="+mn-ea"/>
                <a:cs typeface="+mn-cs"/>
              </a:rPr>
              <a:t/>
            </a:r>
            <a:br>
              <a:rPr lang="en-US" sz="1200" b="0" i="0" u="none" strike="noStrike" kern="1200" dirty="0" smtClean="0">
                <a:solidFill>
                  <a:schemeClr val="tx1"/>
                </a:solidFill>
                <a:latin typeface="Arial" charset="0"/>
                <a:ea typeface="+mn-ea"/>
                <a:cs typeface="+mn-cs"/>
              </a:rPr>
            </a:br>
            <a:r>
              <a:rPr lang="en-US" sz="1200" b="0" i="0" u="none" strike="noStrike" kern="1200" dirty="0" smtClean="0">
                <a:solidFill>
                  <a:schemeClr val="tx1"/>
                </a:solidFill>
                <a:latin typeface="Arial" charset="0"/>
                <a:ea typeface="+mn-ea"/>
                <a:cs typeface="+mn-cs"/>
              </a:rPr>
              <a:t>The very next day, as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and Stan were walking across the playground after school toward the bus, the boys spotted a pouch at the bottom of the chain link fence around the playground, on the side still in the playground. The boys looked inside the pouch and discovered another bag of what appeared to be marijuana as well as a small glass pipe and a lighter. The boys got scared, and as they looked around, they saw Mr. Jones walking toward them. They dropped the bag and ran away from the school, both headed home. </a:t>
            </a:r>
            <a:r>
              <a:rPr lang="en-US" sz="1200" b="0" i="0" u="none" strike="noStrike" kern="1200" dirty="0" err="1" smtClean="0">
                <a:solidFill>
                  <a:schemeClr val="tx1"/>
                </a:solidFill>
                <a:latin typeface="Arial" charset="0"/>
                <a:ea typeface="+mn-ea"/>
                <a:cs typeface="+mn-cs"/>
              </a:rPr>
              <a:t>Malik’s</a:t>
            </a:r>
            <a:r>
              <a:rPr lang="en-US" sz="1200" b="0" i="0" u="none" strike="noStrike" kern="1200" dirty="0" smtClean="0">
                <a:solidFill>
                  <a:schemeClr val="tx1"/>
                </a:solidFill>
                <a:latin typeface="Arial" charset="0"/>
                <a:ea typeface="+mn-ea"/>
                <a:cs typeface="+mn-cs"/>
              </a:rPr>
              <a:t> mother received a message from principal Triton notifying her that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was being suspended for five days, but asking both her and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to show up at school the next morning – which they did. During that meeting, principal Triton said that in order to avoid an additional recommendation for expulsion,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would need to submit to a drug test so that the school could determine if he was using the drugs that they kept finding in his possession. </a:t>
            </a:r>
            <a:r>
              <a:rPr lang="en-US" sz="1200" b="0" i="0" u="none" strike="noStrike" kern="1200" dirty="0" err="1" smtClean="0">
                <a:solidFill>
                  <a:schemeClr val="tx1"/>
                </a:solidFill>
                <a:latin typeface="Arial" charset="0"/>
                <a:ea typeface="+mn-ea"/>
                <a:cs typeface="+mn-cs"/>
              </a:rPr>
              <a:t>Malik’s</a:t>
            </a:r>
            <a:r>
              <a:rPr lang="en-US" sz="1200" b="0" i="0" u="none" strike="noStrike" kern="1200" dirty="0" smtClean="0">
                <a:solidFill>
                  <a:schemeClr val="tx1"/>
                </a:solidFill>
                <a:latin typeface="Arial" charset="0"/>
                <a:ea typeface="+mn-ea"/>
                <a:cs typeface="+mn-cs"/>
              </a:rPr>
              <a:t> mother agreed, and after a week, the results came back negative.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was allowed to return to school, but every day Mr. Jones checks his backpack and pats him down on his way into the school building. In addition, principal Triton had all of the 5</a:t>
            </a:r>
            <a:r>
              <a:rPr lang="en-US" sz="1200" b="0" i="0" u="none" strike="noStrike" kern="1200" baseline="30000" dirty="0" smtClean="0">
                <a:solidFill>
                  <a:schemeClr val="tx1"/>
                </a:solidFill>
                <a:latin typeface="Arial" charset="0"/>
                <a:ea typeface="+mn-ea"/>
                <a:cs typeface="+mn-cs"/>
              </a:rPr>
              <a:t>th</a:t>
            </a:r>
            <a:r>
              <a:rPr lang="en-US" sz="1200" b="0" i="0" u="none" strike="noStrike" kern="1200" dirty="0" smtClean="0">
                <a:solidFill>
                  <a:schemeClr val="tx1"/>
                </a:solidFill>
                <a:latin typeface="Arial" charset="0"/>
                <a:ea typeface="+mn-ea"/>
                <a:cs typeface="+mn-cs"/>
              </a:rPr>
              <a:t> grade class drug tested without asking parental permission of any of the students.</a:t>
            </a:r>
            <a:endParaRPr lang="en-US" sz="1200" b="0" i="0" kern="1200" dirty="0" smtClean="0">
              <a:solidFill>
                <a:schemeClr val="tx1"/>
              </a:solidFill>
              <a:latin typeface="Arial" charset="0"/>
              <a:ea typeface="+mn-ea"/>
              <a:cs typeface="+mn-cs"/>
            </a:endParaRPr>
          </a:p>
          <a:p>
            <a:pPr rtl="0"/>
            <a:r>
              <a:rPr lang="en-US" sz="1200" b="0" i="0" kern="1200" dirty="0" smtClean="0">
                <a:solidFill>
                  <a:schemeClr val="tx1"/>
                </a:solidFill>
                <a:latin typeface="Arial" charset="0"/>
                <a:ea typeface="+mn-ea"/>
                <a:cs typeface="+mn-cs"/>
              </a:rPr>
              <a:t/>
            </a:r>
            <a:br>
              <a:rPr lang="en-US" sz="1200" b="0" i="0" kern="1200" dirty="0" smtClean="0">
                <a:solidFill>
                  <a:schemeClr val="tx1"/>
                </a:solidFill>
                <a:latin typeface="Arial" charset="0"/>
                <a:ea typeface="+mn-ea"/>
                <a:cs typeface="+mn-cs"/>
              </a:rPr>
            </a:b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reports to his mother that he feels like nobody at the school trusts him and complains that he can’t do anything, even go to the bathroom, without school administrators watching him. The other day, Mr. Jones followed him into the boys room and waited for him outside the stall, then followed him out of the bathroom.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feels he has no privacy, and has been not wanting to go to school.</a:t>
            </a:r>
            <a:endParaRPr lang="en-US" sz="1200" b="0" i="0" kern="1200" dirty="0" smtClean="0">
              <a:solidFill>
                <a:schemeClr val="tx1"/>
              </a:solidFill>
              <a:latin typeface="Arial" charset="0"/>
              <a:ea typeface="+mn-ea"/>
              <a:cs typeface="+mn-cs"/>
            </a:endParaRPr>
          </a:p>
          <a:p>
            <a:pPr rtl="0"/>
            <a:r>
              <a:rPr lang="en-US" sz="1200" b="0" i="0" kern="1200" dirty="0" smtClean="0">
                <a:solidFill>
                  <a:schemeClr val="tx1"/>
                </a:solidFill>
                <a:latin typeface="Arial" charset="0"/>
                <a:ea typeface="+mn-ea"/>
                <a:cs typeface="+mn-cs"/>
              </a:rPr>
              <a:t/>
            </a:r>
            <a:br>
              <a:rPr lang="en-US" sz="1200" b="0" i="0" kern="1200" dirty="0" smtClean="0">
                <a:solidFill>
                  <a:schemeClr val="tx1"/>
                </a:solidFill>
                <a:latin typeface="Arial" charset="0"/>
                <a:ea typeface="+mn-ea"/>
                <a:cs typeface="+mn-cs"/>
              </a:rPr>
            </a:br>
            <a:r>
              <a:rPr lang="en-US" sz="1200" b="0" i="0" u="none" strike="noStrike" kern="1200" dirty="0" smtClean="0">
                <a:solidFill>
                  <a:schemeClr val="tx1"/>
                </a:solidFill>
                <a:latin typeface="Arial" charset="0"/>
                <a:ea typeface="+mn-ea"/>
                <a:cs typeface="+mn-cs"/>
              </a:rPr>
              <a:t>Ms. Triton is a very stern principal, who did not entertain a lot of conversation with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or his mother during the meeting regarding his suspension. At that time, she told </a:t>
            </a:r>
            <a:r>
              <a:rPr lang="en-US" sz="1200" b="0" i="0" u="none" strike="noStrike" kern="1200" dirty="0" err="1" smtClean="0">
                <a:solidFill>
                  <a:schemeClr val="tx1"/>
                </a:solidFill>
                <a:latin typeface="Arial" charset="0"/>
                <a:ea typeface="+mn-ea"/>
                <a:cs typeface="+mn-cs"/>
              </a:rPr>
              <a:t>Malik’s</a:t>
            </a:r>
            <a:r>
              <a:rPr lang="en-US" sz="1200" b="0" i="0" u="none" strike="noStrike" kern="1200" dirty="0" smtClean="0">
                <a:solidFill>
                  <a:schemeClr val="tx1"/>
                </a:solidFill>
                <a:latin typeface="Arial" charset="0"/>
                <a:ea typeface="+mn-ea"/>
                <a:cs typeface="+mn-cs"/>
              </a:rPr>
              <a:t> mother that if she wanted to follow up any further, to please put her concerns in a written letter and she would then schedule a meeting with her to discuss. You are a neighbor of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and his mother, and she has been telling you about this situation because she knows you are interested in juvenile law and you occasionally play catch with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in the street. She is very stressed by the whole situation and intimidated by Ms. Triton, but she hesitates to take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out of the school because the other nearby schools are bigger and more dangerous in her eyes. She has asked you to help her write a letter to the principal, citing some law, about why the school’s treatment of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is illegal. She does not want to ratchet the situation up just yet by calling a lawyer, but she would like to put the school on notice that she is upset by their actions and wants them to stop searching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and following him around constantly. She believes the school’s treatment of </a:t>
            </a:r>
            <a:r>
              <a:rPr lang="en-US" sz="1200" b="0" i="0" u="none" strike="noStrike" kern="1200" dirty="0" err="1" smtClean="0">
                <a:solidFill>
                  <a:schemeClr val="tx1"/>
                </a:solidFill>
                <a:latin typeface="Arial" charset="0"/>
                <a:ea typeface="+mn-ea"/>
                <a:cs typeface="+mn-cs"/>
              </a:rPr>
              <a:t>Malik</a:t>
            </a:r>
            <a:r>
              <a:rPr lang="en-US" sz="1200" b="0" i="0" u="none" strike="noStrike" kern="1200" dirty="0" smtClean="0">
                <a:solidFill>
                  <a:schemeClr val="tx1"/>
                </a:solidFill>
                <a:latin typeface="Arial" charset="0"/>
                <a:ea typeface="+mn-ea"/>
                <a:cs typeface="+mn-cs"/>
              </a:rPr>
              <a:t> is interfering with his learning in school. </a:t>
            </a:r>
            <a:br>
              <a:rPr lang="en-US" sz="1200" b="0" i="0" u="none" strike="noStrike" kern="1200" dirty="0" smtClean="0">
                <a:solidFill>
                  <a:schemeClr val="tx1"/>
                </a:solidFill>
                <a:latin typeface="Arial" charset="0"/>
                <a:ea typeface="+mn-ea"/>
                <a:cs typeface="+mn-cs"/>
              </a:rPr>
            </a:br>
            <a:r>
              <a:rPr lang="en-US" sz="1200" b="0" i="0" u="none" strike="noStrike" kern="1200" dirty="0" smtClean="0">
                <a:solidFill>
                  <a:schemeClr val="tx1"/>
                </a:solidFill>
                <a:latin typeface="Arial" charset="0"/>
                <a:ea typeface="+mn-ea"/>
                <a:cs typeface="+mn-cs"/>
              </a:rPr>
              <a:t/>
            </a:r>
            <a:br>
              <a:rPr lang="en-US" sz="1200" b="0" i="0" u="none" strike="noStrike" kern="1200" dirty="0" smtClean="0">
                <a:solidFill>
                  <a:schemeClr val="tx1"/>
                </a:solidFill>
                <a:latin typeface="Arial" charset="0"/>
                <a:ea typeface="+mn-ea"/>
                <a:cs typeface="+mn-cs"/>
              </a:rPr>
            </a:br>
            <a:r>
              <a:rPr lang="en-US" sz="1200" b="0" i="0" u="none" strike="noStrike" kern="1200" dirty="0" smtClean="0">
                <a:solidFill>
                  <a:schemeClr val="tx1"/>
                </a:solidFill>
                <a:latin typeface="Arial" charset="0"/>
                <a:ea typeface="+mn-ea"/>
                <a:cs typeface="+mn-cs"/>
              </a:rPr>
              <a:t>You are ghost-writing this letter from her, so address it to the principal as if you are </a:t>
            </a:r>
            <a:r>
              <a:rPr lang="en-US" sz="1200" b="0" i="0" u="none" strike="noStrike" kern="1200" dirty="0" err="1" smtClean="0">
                <a:solidFill>
                  <a:schemeClr val="tx1"/>
                </a:solidFill>
                <a:latin typeface="Arial" charset="0"/>
                <a:ea typeface="+mn-ea"/>
                <a:cs typeface="+mn-cs"/>
              </a:rPr>
              <a:t>Malik’s</a:t>
            </a:r>
            <a:r>
              <a:rPr lang="en-US" sz="1200" b="0" i="0" u="none" strike="noStrike" kern="1200" dirty="0" smtClean="0">
                <a:solidFill>
                  <a:schemeClr val="tx1"/>
                </a:solidFill>
                <a:latin typeface="Arial" charset="0"/>
                <a:ea typeface="+mn-ea"/>
                <a:cs typeface="+mn-cs"/>
              </a:rPr>
              <a:t> mother. If you find it appropriate, you may mention in the letter (in the mother’s voice) that you have spoken with a neighbor who knows about juvenile law so that it is explained where she obtained her legal knowledge, but that is your call.</a:t>
            </a:r>
            <a:endParaRPr lang="en-US" sz="1200" b="0" i="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50</a:t>
            </a:fld>
            <a:endParaRPr lang="en-US"/>
          </a:p>
        </p:txBody>
      </p:sp>
    </p:spTree>
    <p:extLst>
      <p:ext uri="{BB962C8B-B14F-4D97-AF65-F5344CB8AC3E}">
        <p14:creationId xmlns:p14="http://schemas.microsoft.com/office/powerpoint/2010/main" val="443385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0A431-F209-4B49-8558-1DB63E3B1A05}" type="slidenum">
              <a:rPr lang="en-US" smtClean="0"/>
              <a:pPr/>
              <a:t>51</a:t>
            </a:fld>
            <a:endParaRPr lang="en-US"/>
          </a:p>
        </p:txBody>
      </p:sp>
    </p:spTree>
    <p:extLst>
      <p:ext uri="{BB962C8B-B14F-4D97-AF65-F5344CB8AC3E}">
        <p14:creationId xmlns:p14="http://schemas.microsoft.com/office/powerpoint/2010/main" val="2929723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a:t>
            </a:r>
            <a:r>
              <a:rPr lang="en-US" baseline="0" dirty="0" smtClean="0"/>
              <a:t> member of audience to share answer for each question after pairs discuss this for 5 minutes.</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52</a:t>
            </a:fld>
            <a:endParaRPr lang="en-US"/>
          </a:p>
        </p:txBody>
      </p:sp>
    </p:spTree>
    <p:extLst>
      <p:ext uri="{BB962C8B-B14F-4D97-AF65-F5344CB8AC3E}">
        <p14:creationId xmlns:p14="http://schemas.microsoft.com/office/powerpoint/2010/main" val="113156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https://www.youtube.com/watch?v=HoKkasEyDOI</a:t>
            </a:r>
            <a:endParaRPr lang="en-US" dirty="0" smtClean="0"/>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6</a:t>
            </a:fld>
            <a:endParaRPr lang="en-US"/>
          </a:p>
        </p:txBody>
      </p:sp>
    </p:spTree>
    <p:extLst>
      <p:ext uri="{BB962C8B-B14F-4D97-AF65-F5344CB8AC3E}">
        <p14:creationId xmlns:p14="http://schemas.microsoft.com/office/powerpoint/2010/main" val="101570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Black students represent </a:t>
            </a:r>
            <a:r>
              <a:rPr lang="en-US" sz="1200" b="1" i="0" kern="1200" dirty="0" smtClean="0">
                <a:solidFill>
                  <a:schemeClr val="tx1"/>
                </a:solidFill>
                <a:effectLst/>
                <a:latin typeface="Arial" charset="0"/>
                <a:ea typeface="+mn-ea"/>
                <a:cs typeface="+mn-cs"/>
              </a:rPr>
              <a:t>18% </a:t>
            </a:r>
            <a:r>
              <a:rPr lang="en-US" sz="1200" b="0" i="0" kern="1200" dirty="0" smtClean="0">
                <a:solidFill>
                  <a:schemeClr val="tx1"/>
                </a:solidFill>
                <a:effectLst/>
                <a:latin typeface="Arial" charset="0"/>
                <a:ea typeface="+mn-ea"/>
                <a:cs typeface="+mn-cs"/>
              </a:rPr>
              <a:t>of </a:t>
            </a:r>
            <a:r>
              <a:rPr lang="en-US" sz="1200" b="0" i="1" kern="1200" dirty="0" smtClean="0">
                <a:solidFill>
                  <a:schemeClr val="tx1"/>
                </a:solidFill>
                <a:effectLst/>
                <a:latin typeface="Arial" charset="0"/>
                <a:ea typeface="+mn-ea"/>
                <a:cs typeface="+mn-cs"/>
              </a:rPr>
              <a:t>preschool</a:t>
            </a:r>
            <a:r>
              <a:rPr lang="en-US" sz="1200" b="0" i="0" kern="1200" dirty="0" smtClean="0">
                <a:solidFill>
                  <a:schemeClr val="tx1"/>
                </a:solidFill>
                <a:effectLst/>
                <a:latin typeface="Arial" charset="0"/>
                <a:ea typeface="+mn-ea"/>
                <a:cs typeface="+mn-cs"/>
              </a:rPr>
              <a:t> enrollment but </a:t>
            </a:r>
            <a:r>
              <a:rPr lang="en-US" sz="1200" b="1" i="0" kern="1200" dirty="0" smtClean="0">
                <a:solidFill>
                  <a:schemeClr val="tx1"/>
                </a:solidFill>
                <a:effectLst/>
                <a:latin typeface="Arial" charset="0"/>
                <a:ea typeface="+mn-ea"/>
                <a:cs typeface="+mn-cs"/>
              </a:rPr>
              <a:t>42% of students suspended </a:t>
            </a:r>
            <a:r>
              <a:rPr lang="en-US" sz="1200" b="0" i="0" kern="1200" dirty="0" smtClean="0">
                <a:solidFill>
                  <a:schemeClr val="tx1"/>
                </a:solidFill>
                <a:effectLst/>
                <a:latin typeface="Arial" charset="0"/>
                <a:ea typeface="+mn-ea"/>
                <a:cs typeface="+mn-cs"/>
              </a:rPr>
              <a:t>once, and 48% of the students suspended more than once.</a:t>
            </a:r>
            <a:r>
              <a:rPr lang="en-US" sz="1200" b="0" i="0" kern="1200" baseline="0" dirty="0" smtClean="0">
                <a:solidFill>
                  <a:schemeClr val="tx1"/>
                </a:solidFill>
                <a:effectLst/>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APA report: African American students may be disciplined more severely for less serious or more subjective reasons (Gregory &amp; Weinstein, in press; McCarthy &amp; </a:t>
            </a:r>
            <a:r>
              <a:rPr lang="en-US" dirty="0" err="1" smtClean="0"/>
              <a:t>Hoge</a:t>
            </a:r>
            <a:r>
              <a:rPr lang="en-US" dirty="0" smtClean="0"/>
              <a:t>, 1987; McFadden et al., 1992; </a:t>
            </a:r>
            <a:r>
              <a:rPr lang="en-US" dirty="0" err="1" smtClean="0"/>
              <a:t>Skiba</a:t>
            </a:r>
            <a:r>
              <a:rPr lang="en-US" dirty="0" smtClean="0"/>
              <a:t> et al., 2002). Emerging professional opinion, qualitative research findings, and a substantive empirical literature from social psychology suggest that the disproportionate discipline of students of color may be due to </a:t>
            </a:r>
            <a:r>
              <a:rPr lang="en-US" b="1" dirty="0" smtClean="0"/>
              <a:t>lack of teacher preparation in classroom management</a:t>
            </a:r>
            <a:r>
              <a:rPr lang="en-US" dirty="0" smtClean="0"/>
              <a:t> (</a:t>
            </a:r>
            <a:r>
              <a:rPr lang="en-US" dirty="0" err="1" smtClean="0"/>
              <a:t>Vavrus</a:t>
            </a:r>
            <a:r>
              <a:rPr lang="en-US" dirty="0" smtClean="0"/>
              <a:t> &amp; Cole, 2002), </a:t>
            </a:r>
            <a:r>
              <a:rPr lang="en-US" b="1" dirty="0" smtClean="0"/>
              <a:t>lack of training in culturally competent practices </a:t>
            </a:r>
            <a:r>
              <a:rPr lang="en-US" dirty="0" smtClean="0"/>
              <a:t>(Ferguson, 2001; Townsend, 2000), or </a:t>
            </a:r>
            <a:r>
              <a:rPr lang="en-US" b="1" dirty="0" smtClean="0"/>
              <a:t>racial stereotypes </a:t>
            </a:r>
            <a:r>
              <a:rPr lang="en-US" dirty="0" smtClean="0"/>
              <a:t>(</a:t>
            </a:r>
            <a:r>
              <a:rPr lang="en-US" dirty="0" err="1" smtClean="0"/>
              <a:t>Bargh</a:t>
            </a:r>
            <a:r>
              <a:rPr lang="en-US" dirty="0" smtClean="0"/>
              <a:t> &amp; Chartrand, 1999; Graham &amp; Lowery, 2004). Although there are fewer data available, students with disabilities, especially those with emotional and behavioral disorders, appear to be suspended and expelled at rates disproportionate to their 854 December 2008 ● American Psychologist representation in the population (Leone, Mayer, </a:t>
            </a:r>
            <a:r>
              <a:rPr lang="en-US" dirty="0" err="1" smtClean="0"/>
              <a:t>Malmgren</a:t>
            </a:r>
            <a:r>
              <a:rPr lang="en-US" dirty="0" smtClean="0"/>
              <a:t>, &amp; </a:t>
            </a:r>
            <a:r>
              <a:rPr lang="en-US" dirty="0" err="1" smtClean="0"/>
              <a:t>Meisel</a:t>
            </a:r>
            <a:r>
              <a:rPr lang="en-US" dirty="0" smtClean="0"/>
              <a:t>, 2000; Wagner, </a:t>
            </a:r>
            <a:r>
              <a:rPr lang="en-US" dirty="0" err="1" smtClean="0"/>
              <a:t>Kutash</a:t>
            </a:r>
            <a:r>
              <a:rPr lang="en-US" dirty="0" smtClean="0"/>
              <a:t>, </a:t>
            </a:r>
            <a:r>
              <a:rPr lang="en-US" dirty="0" err="1" smtClean="0"/>
              <a:t>Duchnowski</a:t>
            </a:r>
            <a:r>
              <a:rPr lang="en-US" dirty="0" smtClean="0"/>
              <a:t>, Epstein, &amp; Sumi, 2005).</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school suspension and expulsion are not simply an inevitable result of student misbehavior, but are rather determined by a complex set of factors, including irrelevant factors such as race, and the school principal’s belief in the necessity of suspension and expulsion. For racial disparities in particular, these results suggest that a focus, in policy and practice, on changing characteristics of the way schools carry out discipline may be the course most likely to reduce inequity in school suspension and expulsion. - Where Should We Intervene? Contributions of Behavior, Student, and School Characteristics to Suspension and Expulsion by</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Authors: Russell J. </a:t>
            </a:r>
            <a:r>
              <a:rPr lang="en-US" sz="1200" b="0" i="0" kern="1200" dirty="0" err="1" smtClean="0">
                <a:solidFill>
                  <a:schemeClr val="tx1"/>
                </a:solidFill>
                <a:effectLst/>
                <a:latin typeface="Arial" charset="0"/>
                <a:ea typeface="+mn-ea"/>
                <a:cs typeface="+mn-cs"/>
              </a:rPr>
              <a:t>Skiba</a:t>
            </a:r>
            <a:r>
              <a:rPr lang="en-US" sz="1200" b="0" i="0" kern="1200" dirty="0" smtClean="0">
                <a:solidFill>
                  <a:schemeClr val="tx1"/>
                </a:solidFill>
                <a:effectLst/>
                <a:latin typeface="Arial" charset="0"/>
                <a:ea typeface="+mn-ea"/>
                <a:cs typeface="+mn-cs"/>
              </a:rPr>
              <a:t>, Megan </a:t>
            </a:r>
            <a:r>
              <a:rPr lang="en-US" sz="1200" b="0" i="0" kern="1200" dirty="0" err="1" smtClean="0">
                <a:solidFill>
                  <a:schemeClr val="tx1"/>
                </a:solidFill>
                <a:effectLst/>
                <a:latin typeface="Arial" charset="0"/>
                <a:ea typeface="+mn-ea"/>
                <a:cs typeface="+mn-cs"/>
              </a:rPr>
              <a:t>Trachok</a:t>
            </a:r>
            <a:r>
              <a:rPr lang="en-US" sz="1200" b="0" i="0" kern="1200" dirty="0" smtClean="0">
                <a:solidFill>
                  <a:schemeClr val="tx1"/>
                </a:solidFill>
                <a:effectLst/>
                <a:latin typeface="Arial" charset="0"/>
                <a:ea typeface="+mn-ea"/>
                <a:cs typeface="+mn-cs"/>
              </a:rPr>
              <a:t>, </a:t>
            </a:r>
            <a:r>
              <a:rPr lang="en-US" sz="1200" b="0" i="0" kern="1200" dirty="0" err="1" smtClean="0">
                <a:solidFill>
                  <a:schemeClr val="tx1"/>
                </a:solidFill>
                <a:effectLst/>
                <a:latin typeface="Arial" charset="0"/>
                <a:ea typeface="+mn-ea"/>
                <a:cs typeface="+mn-cs"/>
              </a:rPr>
              <a:t>Choong-Geun</a:t>
            </a:r>
            <a:r>
              <a:rPr lang="en-US" sz="1200" b="0" i="0" kern="1200" dirty="0" smtClean="0">
                <a:solidFill>
                  <a:schemeClr val="tx1"/>
                </a:solidFill>
                <a:effectLst/>
                <a:latin typeface="Arial" charset="0"/>
                <a:ea typeface="+mn-ea"/>
                <a:cs typeface="+mn-cs"/>
              </a:rPr>
              <a:t> Chung, </a:t>
            </a:r>
            <a:r>
              <a:rPr lang="en-US" sz="1200" b="0" i="0" kern="1200" dirty="0" err="1" smtClean="0">
                <a:solidFill>
                  <a:schemeClr val="tx1"/>
                </a:solidFill>
                <a:effectLst/>
                <a:latin typeface="Arial" charset="0"/>
                <a:ea typeface="+mn-ea"/>
                <a:cs typeface="+mn-cs"/>
              </a:rPr>
              <a:t>Timberly</a:t>
            </a:r>
            <a:r>
              <a:rPr lang="en-US" sz="1200" b="0" i="0" kern="1200" dirty="0" smtClean="0">
                <a:solidFill>
                  <a:schemeClr val="tx1"/>
                </a:solidFill>
                <a:effectLst/>
                <a:latin typeface="Arial" charset="0"/>
                <a:ea typeface="+mn-ea"/>
                <a:cs typeface="+mn-cs"/>
              </a:rPr>
              <a:t> Baker, Adam </a:t>
            </a:r>
            <a:r>
              <a:rPr lang="en-US" sz="1200" b="0" i="0" kern="1200" dirty="0" err="1" smtClean="0">
                <a:solidFill>
                  <a:schemeClr val="tx1"/>
                </a:solidFill>
                <a:effectLst/>
                <a:latin typeface="Arial" charset="0"/>
                <a:ea typeface="+mn-ea"/>
                <a:cs typeface="+mn-cs"/>
              </a:rPr>
              <a:t>Sheya</a:t>
            </a:r>
            <a:r>
              <a:rPr lang="en-US" sz="1200" b="0" i="0" kern="1200" dirty="0" smtClean="0">
                <a:solidFill>
                  <a:schemeClr val="tx1"/>
                </a:solidFill>
                <a:effectLst/>
                <a:latin typeface="Arial" charset="0"/>
                <a:ea typeface="+mn-ea"/>
                <a:cs typeface="+mn-cs"/>
              </a:rPr>
              <a:t>, Robin Hughes Date Published: April 06, 2013</a:t>
            </a:r>
          </a:p>
          <a:p>
            <a:endParaRPr lang="en-US" sz="1200" b="0" i="0" kern="1200" dirty="0" smtClean="0">
              <a:solidFill>
                <a:schemeClr val="tx1"/>
              </a:solidFill>
              <a:effectLst/>
              <a:latin typeface="Arial" charset="0"/>
              <a:ea typeface="+mn-ea"/>
              <a:cs typeface="+mn-cs"/>
            </a:endParaRPr>
          </a:p>
          <a:p>
            <a:r>
              <a:rPr lang="en-US" dirty="0" smtClean="0"/>
              <a:t>several studies shed serious doubt on the assumption that Blacks are misbehaving more and that differences in behavior adequately explain the large racial differences in the frequent use of suspension that we observe in the data. Specifically, other research on student behavior, race, and discipline has found no evidence that the over-representation of Blacks in out-of-school suspension is due to higher rates of misbehavior (Kelly, 2010; McCarthy &amp; </a:t>
            </a:r>
            <a:r>
              <a:rPr lang="en-US" dirty="0" err="1" smtClean="0"/>
              <a:t>Hoge</a:t>
            </a:r>
            <a:r>
              <a:rPr lang="en-US" dirty="0" smtClean="0"/>
              <a:t>, 1987). Strikingly, the aforementioned Texas report found that Black students were more likely to be disciplined for “discretionary” offenses, and that when poverty and other factors were controlled for, higher percentages of White students were disciplined on more serious nondiscretionary grounds, such as possessing drugs or carrying a weapon (</a:t>
            </a:r>
            <a:r>
              <a:rPr lang="en-US" dirty="0" err="1" smtClean="0"/>
              <a:t>Fabelo</a:t>
            </a:r>
            <a:r>
              <a:rPr lang="en-US" dirty="0" smtClean="0"/>
              <a:t> et al., 2011). Moreover, a 2010 study of 21 schools led by Johns Hopkins researcher Katherine Bradshaw (2010b) found that even when controlling for teacher ratings of student misbehavior, Black students were more likely than others to be sent to the office for disciplinary reasons. These and numerous other empirical studies (e.g., </a:t>
            </a:r>
            <a:r>
              <a:rPr lang="en-US" dirty="0" err="1" smtClean="0"/>
              <a:t>Skiba</a:t>
            </a:r>
            <a:r>
              <a:rPr lang="en-US" dirty="0" smtClean="0"/>
              <a:t>, Michael, </a:t>
            </a:r>
            <a:r>
              <a:rPr lang="en-US" dirty="0" err="1" smtClean="0"/>
              <a:t>Nardo</a:t>
            </a:r>
            <a:r>
              <a:rPr lang="en-US" dirty="0" smtClean="0"/>
              <a:t>, &amp; Peterson, 2002; </a:t>
            </a:r>
            <a:r>
              <a:rPr lang="en-US" dirty="0" err="1" smtClean="0"/>
              <a:t>Skiba</a:t>
            </a:r>
            <a:r>
              <a:rPr lang="en-US" dirty="0" smtClean="0"/>
              <a:t> et al., 2009) suggest that Black students are receiving harsher punishments when it comes to misbehavior that requires a more subjective evaluation. - Opportunities Suspended: The Disparate Impact of Disciplinary Exclusion from School By Daniel J. </a:t>
            </a:r>
            <a:r>
              <a:rPr lang="en-US" dirty="0" err="1" smtClean="0"/>
              <a:t>Losen</a:t>
            </a:r>
            <a:r>
              <a:rPr lang="en-US" dirty="0" smtClean="0"/>
              <a:t> and Jonathan Gillespie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7</a:t>
            </a:fld>
            <a:endParaRPr lang="en-US"/>
          </a:p>
        </p:txBody>
      </p:sp>
    </p:spTree>
    <p:extLst>
      <p:ext uri="{BB962C8B-B14F-4D97-AF65-F5344CB8AC3E}">
        <p14:creationId xmlns:p14="http://schemas.microsoft.com/office/powerpoint/2010/main" val="64475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Statutory right and Constitutional right to DP.</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Public</a:t>
            </a:r>
            <a:r>
              <a:rPr lang="en-US" baseline="0" dirty="0" smtClean="0"/>
              <a:t> e</a:t>
            </a:r>
            <a:r>
              <a:rPr lang="en-US" dirty="0" smtClean="0"/>
              <a:t>ducation</a:t>
            </a:r>
            <a:r>
              <a:rPr lang="en-US" baseline="0" dirty="0" smtClean="0"/>
              <a:t> is a fundamental right under both the CA and federal constitution. </a:t>
            </a:r>
            <a:r>
              <a:rPr lang="en-US" sz="1200" i="1" kern="1200" dirty="0" smtClean="0">
                <a:solidFill>
                  <a:schemeClr val="tx1"/>
                </a:solidFill>
                <a:effectLst/>
                <a:latin typeface="Arial" charset="0"/>
                <a:ea typeface="+mn-ea"/>
                <a:cs typeface="+mn-cs"/>
              </a:rPr>
              <a:t>See Serrano v. Priest</a:t>
            </a:r>
            <a:r>
              <a:rPr lang="en-US" sz="1200" kern="1200" dirty="0" smtClean="0">
                <a:solidFill>
                  <a:schemeClr val="tx1"/>
                </a:solidFill>
                <a:effectLst/>
                <a:latin typeface="Arial" charset="0"/>
                <a:ea typeface="+mn-ea"/>
                <a:cs typeface="+mn-cs"/>
              </a:rPr>
              <a:t>, 5 Cal. 3d 584, 608-10 (1971);</a:t>
            </a:r>
            <a:r>
              <a:rPr lang="en-US" sz="1200" kern="1200" baseline="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Brown v. Board of Education,</a:t>
            </a:r>
            <a:r>
              <a:rPr lang="en-US" sz="1200" kern="1200" dirty="0" smtClean="0">
                <a:solidFill>
                  <a:schemeClr val="tx1"/>
                </a:solidFill>
                <a:effectLst/>
                <a:latin typeface="Arial" charset="0"/>
                <a:ea typeface="+mn-ea"/>
                <a:cs typeface="+mn-cs"/>
              </a:rPr>
              <a:t> 347 U.S. 483, 493 (1954) (“Education is perhaps</a:t>
            </a:r>
            <a:r>
              <a:rPr lang="en-US" sz="1200" kern="1200" baseline="0" dirty="0" smtClean="0">
                <a:solidFill>
                  <a:schemeClr val="tx1"/>
                </a:solidFill>
                <a:effectLst/>
                <a:latin typeface="Arial" charset="0"/>
                <a:ea typeface="+mn-ea"/>
                <a:cs typeface="+mn-cs"/>
              </a:rPr>
              <a:t> the most important function of state and local governments.”)</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see also </a:t>
            </a:r>
            <a:r>
              <a:rPr lang="en-US" sz="1200" kern="1200" dirty="0" smtClean="0">
                <a:solidFill>
                  <a:schemeClr val="tx1"/>
                </a:solidFill>
                <a:effectLst/>
                <a:latin typeface="Arial" charset="0"/>
                <a:ea typeface="+mn-ea"/>
                <a:cs typeface="+mn-cs"/>
              </a:rPr>
              <a:t>California Constitution Article IX, section 1(recognizing importance of “[a] general diffusion of knowledge and intelligence”).</a:t>
            </a:r>
          </a:p>
          <a:p>
            <a:pPr marL="171450" indent="-171450">
              <a:buFont typeface="Arial" panose="020B0604020202020204" pitchFamily="34" charset="0"/>
              <a:buChar char="•"/>
            </a:pPr>
            <a:r>
              <a:rPr lang="en-US" i="1" dirty="0" smtClean="0"/>
              <a:t>Goss</a:t>
            </a:r>
            <a:r>
              <a:rPr lang="en-US" i="1" baseline="0" dirty="0" smtClean="0"/>
              <a:t> v. Lopez</a:t>
            </a:r>
            <a:r>
              <a:rPr lang="en-US" baseline="0" dirty="0" smtClean="0"/>
              <a:t>, 419 U.S. 565 (1975) requires </a:t>
            </a:r>
            <a:r>
              <a:rPr lang="en-US" sz="1200" kern="1200" dirty="0" smtClean="0">
                <a:solidFill>
                  <a:schemeClr val="tx1"/>
                </a:solidFill>
                <a:effectLst/>
                <a:latin typeface="Arial" charset="0"/>
                <a:ea typeface="+mn-ea"/>
                <a:cs typeface="+mn-cs"/>
              </a:rPr>
              <a:t>that the student be given notice of the charges and an opportunity to present his version of the story, prior to removal from school where practicable. </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The California Court of Appeals</a:t>
            </a:r>
            <a:r>
              <a:rPr lang="en-US" sz="1200" kern="1200" baseline="0" dirty="0" smtClean="0">
                <a:solidFill>
                  <a:schemeClr val="tx1"/>
                </a:solidFill>
                <a:effectLst/>
                <a:latin typeface="Arial" charset="0"/>
                <a:ea typeface="+mn-ea"/>
                <a:cs typeface="+mn-cs"/>
              </a:rPr>
              <a:t> articulated types of notice, “prompt” meeting, and informal opportunity to be heard w/in reasonable time</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Charles S. v. San Francisco Unified School District</a:t>
            </a:r>
            <a:r>
              <a:rPr lang="en-US" sz="1200" kern="1200" dirty="0" smtClean="0">
                <a:solidFill>
                  <a:schemeClr val="tx1"/>
                </a:solidFill>
                <a:effectLst/>
                <a:latin typeface="Arial" charset="0"/>
                <a:ea typeface="+mn-ea"/>
                <a:cs typeface="+mn-cs"/>
              </a:rPr>
              <a:t>, 20 Cal. App. 3d 83 (1971).</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Ed Code requires an expulsion hearing within 30 days from when principal determines that an expellable</a:t>
            </a:r>
            <a:r>
              <a:rPr lang="en-US" sz="1200" kern="1200" baseline="0" dirty="0" smtClean="0">
                <a:solidFill>
                  <a:schemeClr val="tx1"/>
                </a:solidFill>
                <a:effectLst/>
                <a:latin typeface="Arial" charset="0"/>
                <a:ea typeface="+mn-ea"/>
                <a:cs typeface="+mn-cs"/>
              </a:rPr>
              <a:t> offense has occurred.  </a:t>
            </a:r>
            <a:endParaRPr lang="en-US"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US" dirty="0" smtClean="0">
                <a:latin typeface="Calibri" panose="020F0502020204030204" pitchFamily="34" charset="0"/>
              </a:rPr>
              <a:t>Students have a right to basic due process before being excluded from school. </a:t>
            </a:r>
            <a:r>
              <a:rPr lang="en-US" sz="1200" kern="1200" dirty="0" smtClean="0">
                <a:solidFill>
                  <a:schemeClr val="tx1"/>
                </a:solidFill>
                <a:effectLst/>
                <a:latin typeface="Arial" charset="0"/>
                <a:ea typeface="+mn-ea"/>
                <a:cs typeface="+mn-cs"/>
              </a:rPr>
              <a:t>“Young people do not ‘shed their constitutional rights’ at the schoolhouse door.” (</a:t>
            </a:r>
            <a:r>
              <a:rPr lang="en-US" sz="1200" i="1" kern="1200" dirty="0" smtClean="0">
                <a:solidFill>
                  <a:schemeClr val="tx1"/>
                </a:solidFill>
                <a:effectLst/>
                <a:latin typeface="Arial" charset="0"/>
                <a:ea typeface="+mn-ea"/>
                <a:cs typeface="+mn-cs"/>
              </a:rPr>
              <a:t>Goss</a:t>
            </a:r>
            <a:r>
              <a:rPr lang="en-US" sz="1200" i="0" kern="1200" dirty="0" smtClean="0">
                <a:solidFill>
                  <a:schemeClr val="tx1"/>
                </a:solidFill>
                <a:effectLst/>
                <a:latin typeface="Arial" charset="0"/>
                <a:ea typeface="+mn-ea"/>
                <a:cs typeface="+mn-cs"/>
              </a:rPr>
              <a:t> quoting </a:t>
            </a:r>
            <a:r>
              <a:rPr lang="en-US" sz="1200" i="1" kern="1200" dirty="0" smtClean="0">
                <a:solidFill>
                  <a:schemeClr val="tx1"/>
                </a:solidFill>
                <a:effectLst/>
                <a:latin typeface="Arial" charset="0"/>
                <a:ea typeface="+mn-ea"/>
                <a:cs typeface="+mn-cs"/>
              </a:rPr>
              <a:t>Tinker v. Des Moines</a:t>
            </a:r>
            <a:r>
              <a:rPr lang="en-US" sz="1200" i="0" kern="1200" dirty="0" smtClean="0">
                <a:solidFill>
                  <a:schemeClr val="tx1"/>
                </a:solidFill>
                <a:effectLst/>
                <a:latin typeface="Arial" charset="0"/>
                <a:ea typeface="+mn-ea"/>
                <a:cs typeface="+mn-cs"/>
              </a:rPr>
              <a:t>, 393 U.S.</a:t>
            </a:r>
            <a:r>
              <a:rPr lang="en-US" sz="1200" i="0" kern="1200" baseline="0" dirty="0" smtClean="0">
                <a:solidFill>
                  <a:schemeClr val="tx1"/>
                </a:solidFill>
                <a:effectLst/>
                <a:latin typeface="Arial" charset="0"/>
                <a:ea typeface="+mn-ea"/>
                <a:cs typeface="+mn-cs"/>
              </a:rPr>
              <a:t> 503 (1969)).</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11</a:t>
            </a:fld>
            <a:endParaRPr lang="en-US"/>
          </a:p>
        </p:txBody>
      </p:sp>
    </p:spTree>
    <p:extLst>
      <p:ext uri="{BB962C8B-B14F-4D97-AF65-F5344CB8AC3E}">
        <p14:creationId xmlns:p14="http://schemas.microsoft.com/office/powerpoint/2010/main" val="15551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smtClean="0"/>
              <a:t>Timelines are fast=referrals</a:t>
            </a:r>
            <a:r>
              <a:rPr lang="en-US" baseline="0" dirty="0" smtClean="0"/>
              <a:t> have to happen quickly</a:t>
            </a:r>
          </a:p>
          <a:p>
            <a:pPr marL="173415" indent="-173415">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8E229EA-8371-4011-987E-E4E4E80920D2}" type="slidenum">
              <a:rPr lang="en-US" smtClean="0"/>
              <a:t>12</a:t>
            </a:fld>
            <a:endParaRPr lang="en-US"/>
          </a:p>
        </p:txBody>
      </p:sp>
    </p:spTree>
    <p:extLst>
      <p:ext uri="{BB962C8B-B14F-4D97-AF65-F5344CB8AC3E}">
        <p14:creationId xmlns:p14="http://schemas.microsoft.com/office/powerpoint/2010/main" val="246951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anose="020F0502020204030204" pitchFamily="34" charset="0"/>
              </a:rPr>
              <a:t>Before suspension, schools</a:t>
            </a:r>
            <a:r>
              <a:rPr lang="en-US" sz="1200" baseline="0" dirty="0" smtClean="0">
                <a:latin typeface="Calibri" panose="020F0502020204030204" pitchFamily="34" charset="0"/>
              </a:rPr>
              <a:t> must attempt to contact parent/guardian by phone to include in pre-suspension meeting.  </a:t>
            </a:r>
          </a:p>
          <a:p>
            <a:r>
              <a:rPr lang="en-US" sz="1200" baseline="0" dirty="0" smtClean="0">
                <a:latin typeface="Calibri" panose="020F0502020204030204" pitchFamily="34" charset="0"/>
              </a:rPr>
              <a:t>Once student is suspended, must send written notice to the parent/guardian. </a:t>
            </a:r>
            <a:r>
              <a:rPr lang="en-US" sz="1200" dirty="0" smtClean="0">
                <a:latin typeface="Calibri" panose="020F0502020204030204" pitchFamily="34" charset="0"/>
              </a:rPr>
              <a:t>§48911</a:t>
            </a:r>
          </a:p>
          <a:p>
            <a:endParaRPr lang="en-US" sz="1200" dirty="0" smtClean="0">
              <a:latin typeface="Calibri" panose="020F0502020204030204" pitchFamily="34" charset="0"/>
            </a:endParaRPr>
          </a:p>
          <a:p>
            <a:r>
              <a:rPr lang="en-US" sz="1200" dirty="0" smtClean="0">
                <a:latin typeface="Calibri" panose="020F0502020204030204" pitchFamily="34" charset="0"/>
              </a:rPr>
              <a:t>In</a:t>
            </a:r>
            <a:r>
              <a:rPr lang="en-US" sz="1200" baseline="0" dirty="0" smtClean="0">
                <a:latin typeface="Calibri" panose="020F0502020204030204" pitchFamily="34" charset="0"/>
              </a:rPr>
              <a:t> emergency situation, student and parents must be provided conference within 2 school days.</a:t>
            </a:r>
          </a:p>
          <a:p>
            <a:endParaRPr lang="en-US" sz="1200" baseline="0" dirty="0" smtClean="0">
              <a:latin typeface="Calibri" panose="020F0502020204030204" pitchFamily="34" charset="0"/>
            </a:endParaRPr>
          </a:p>
          <a:p>
            <a:r>
              <a:rPr lang="en-US" sz="1200" baseline="0" dirty="0" smtClean="0">
                <a:latin typeface="Calibri" panose="020F0502020204030204" pitchFamily="34" charset="0"/>
              </a:rPr>
              <a:t>Teacher suspensions under Cal. Educ. Code Section 48910 permitted for two days from that class only.</a:t>
            </a:r>
            <a:endParaRPr lang="en-US" dirty="0"/>
          </a:p>
        </p:txBody>
      </p:sp>
      <p:sp>
        <p:nvSpPr>
          <p:cNvPr id="4" name="Slide Number Placeholder 3"/>
          <p:cNvSpPr>
            <a:spLocks noGrp="1"/>
          </p:cNvSpPr>
          <p:nvPr>
            <p:ph type="sldNum" sz="quarter" idx="10"/>
          </p:nvPr>
        </p:nvSpPr>
        <p:spPr/>
        <p:txBody>
          <a:bodyPr/>
          <a:lstStyle/>
          <a:p>
            <a:fld id="{0480A431-F209-4B49-8558-1DB63E3B1A05}" type="slidenum">
              <a:rPr lang="en-US" smtClean="0"/>
              <a:pPr/>
              <a:t>13</a:t>
            </a:fld>
            <a:endParaRPr lang="en-US"/>
          </a:p>
        </p:txBody>
      </p:sp>
    </p:spTree>
    <p:extLst>
      <p:ext uri="{BB962C8B-B14F-4D97-AF65-F5344CB8AC3E}">
        <p14:creationId xmlns:p14="http://schemas.microsoft.com/office/powerpoint/2010/main" val="59428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5867400" cy="6858000"/>
            <a:chOff x="0" y="0"/>
            <a:chExt cx="3696" cy="4320"/>
          </a:xfrm>
        </p:grpSpPr>
        <p:sp>
          <p:nvSpPr>
            <p:cNvPr id="10547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imes New Roman" pitchFamily="18" charset="0"/>
              </a:endParaRPr>
            </a:p>
          </p:txBody>
        </p:sp>
        <p:sp>
          <p:nvSpPr>
            <p:cNvPr id="10547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imes New Roman" pitchFamily="18" charset="0"/>
              </a:endParaRPr>
            </a:p>
          </p:txBody>
        </p:sp>
      </p:grpSp>
      <p:grpSp>
        <p:nvGrpSpPr>
          <p:cNvPr id="105477" name="Group 5"/>
          <p:cNvGrpSpPr>
            <a:grpSpLocks/>
          </p:cNvGrpSpPr>
          <p:nvPr/>
        </p:nvGrpSpPr>
        <p:grpSpPr bwMode="auto">
          <a:xfrm>
            <a:off x="3632200" y="4889500"/>
            <a:ext cx="4876800" cy="319088"/>
            <a:chOff x="2288" y="3080"/>
            <a:chExt cx="3072" cy="201"/>
          </a:xfrm>
        </p:grpSpPr>
        <p:sp>
          <p:nvSpPr>
            <p:cNvPr id="10547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48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05481" name="Rectangle 9"/>
          <p:cNvSpPr>
            <a:spLocks noGrp="1" noChangeArrowheads="1"/>
          </p:cNvSpPr>
          <p:nvPr>
            <p:ph type="dt" sz="quarter" idx="2"/>
          </p:nvPr>
        </p:nvSpPr>
        <p:spPr/>
        <p:txBody>
          <a:bodyPr/>
          <a:lstStyle>
            <a:lvl1pPr>
              <a:defRPr>
                <a:solidFill>
                  <a:schemeClr val="bg1"/>
                </a:solidFill>
              </a:defRPr>
            </a:lvl1pPr>
          </a:lstStyle>
          <a:p>
            <a:fld id="{6A910487-E930-4397-8D77-84209968A726}" type="datetime1">
              <a:rPr lang="en-US" smtClean="0"/>
              <a:t>9/11/2019</a:t>
            </a:fld>
            <a:endParaRPr lang="en-US"/>
          </a:p>
        </p:txBody>
      </p:sp>
      <p:sp>
        <p:nvSpPr>
          <p:cNvPr id="105482" name="Rectangle 10"/>
          <p:cNvSpPr>
            <a:spLocks noGrp="1" noChangeArrowheads="1"/>
          </p:cNvSpPr>
          <p:nvPr>
            <p:ph type="ftr" sz="quarter" idx="3"/>
          </p:nvPr>
        </p:nvSpPr>
        <p:spPr/>
        <p:txBody>
          <a:bodyPr/>
          <a:lstStyle>
            <a:lvl1pPr algn="r">
              <a:defRPr/>
            </a:lvl1pPr>
          </a:lstStyle>
          <a:p>
            <a:endParaRPr lang="en-US"/>
          </a:p>
        </p:txBody>
      </p:sp>
      <p:sp>
        <p:nvSpPr>
          <p:cNvPr id="105483" name="Rectangle 11"/>
          <p:cNvSpPr>
            <a:spLocks noGrp="1" noChangeArrowheads="1"/>
          </p:cNvSpPr>
          <p:nvPr>
            <p:ph type="sldNum" sz="quarter" idx="4"/>
          </p:nvPr>
        </p:nvSpPr>
        <p:spPr>
          <a:xfrm>
            <a:off x="76200" y="6248400"/>
            <a:ext cx="587375" cy="488950"/>
          </a:xfrm>
        </p:spPr>
        <p:txBody>
          <a:bodyPr anchorCtr="0"/>
          <a:lstStyle>
            <a:lvl1pPr>
              <a:defRPr/>
            </a:lvl1pPr>
          </a:lstStyle>
          <a:p>
            <a:fld id="{EB130FB0-D2AB-4134-9E5F-9C5DE1693346}" type="slidenum">
              <a:rPr lang="en-US"/>
              <a:pPr/>
              <a:t>‹#›</a:t>
            </a:fld>
            <a:endParaRPr lang="en-US"/>
          </a:p>
        </p:txBody>
      </p:sp>
      <p:sp>
        <p:nvSpPr>
          <p:cNvPr id="10548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B75A5A-FA7E-4DAD-8727-C621B3AB3265}" type="datetime1">
              <a:rPr lang="en-US" smtClean="0"/>
              <a:t>9/11/2019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34758E-50E7-47B3-91FC-FFF680BBEE91}" type="slidenum">
              <a:rPr lang="en-US"/>
              <a:pPr/>
              <a:t>‹#›</a:t>
            </a:fld>
            <a:endParaRPr lang="en-US"/>
          </a:p>
        </p:txBody>
      </p:sp>
    </p:spTree>
    <p:extLst>
      <p:ext uri="{BB962C8B-B14F-4D97-AF65-F5344CB8AC3E}">
        <p14:creationId xmlns:p14="http://schemas.microsoft.com/office/powerpoint/2010/main" val="407563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86D022-E52E-41CE-9559-05546B9DD6A2}" type="datetime1">
              <a:rPr lang="en-US" smtClean="0"/>
              <a:t>9/11/2019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D12BA-E1F4-44EC-AF0F-B599D8216505}" type="slidenum">
              <a:rPr lang="en-US"/>
              <a:pPr/>
              <a:t>‹#›</a:t>
            </a:fld>
            <a:endParaRPr lang="en-US"/>
          </a:p>
        </p:txBody>
      </p:sp>
    </p:spTree>
    <p:extLst>
      <p:ext uri="{BB962C8B-B14F-4D97-AF65-F5344CB8AC3E}">
        <p14:creationId xmlns:p14="http://schemas.microsoft.com/office/powerpoint/2010/main" val="131699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672401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6849" y="6356351"/>
            <a:ext cx="2057400" cy="365125"/>
          </a:xfrm>
          <a:prstGeom prst="rect">
            <a:avLst/>
          </a:prstGeom>
        </p:spPr>
        <p:txBody>
          <a:bodyPr/>
          <a:lstStyle/>
          <a:p>
            <a:fld id="{8034C375-4490-4ABB-A9AB-881EDE98B1C7}" type="datetime1">
              <a:rPr lang="en-US" smtClean="0"/>
              <a:t>9/11/2019</a:t>
            </a:fld>
            <a:endParaRPr lang="en-US"/>
          </a:p>
        </p:txBody>
      </p:sp>
      <p:sp>
        <p:nvSpPr>
          <p:cNvPr id="6" name="Footer Placeholder 5"/>
          <p:cNvSpPr>
            <a:spLocks noGrp="1"/>
          </p:cNvSpPr>
          <p:nvPr>
            <p:ph type="ftr" sz="quarter" idx="11"/>
          </p:nvPr>
        </p:nvSpPr>
        <p:spPr>
          <a:xfrm>
            <a:off x="2901951" y="6356351"/>
            <a:ext cx="443363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28078" y="6238557"/>
            <a:ext cx="499495" cy="492443"/>
          </a:xfrm>
        </p:spPr>
        <p:txBody>
          <a:bodyPr/>
          <a:lstStyle/>
          <a:p>
            <a:fld id="{190DD5A8-A92E-4539-94DC-87708041DD0B}" type="slidenum">
              <a:rPr lang="en-US" smtClean="0"/>
              <a:t>‹#›</a:t>
            </a:fld>
            <a:endParaRPr lang="en-US"/>
          </a:p>
        </p:txBody>
      </p:sp>
    </p:spTree>
    <p:extLst>
      <p:ext uri="{BB962C8B-B14F-4D97-AF65-F5344CB8AC3E}">
        <p14:creationId xmlns:p14="http://schemas.microsoft.com/office/powerpoint/2010/main" val="298569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D9DE-FABC-CB4F-A3C8-866C900EC3D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9EBB18C-D20A-664B-AF6A-F9EEDF6FAD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2569AD-D3E7-FD4C-8E82-337A04CDC519}"/>
              </a:ext>
            </a:extLst>
          </p:cNvPr>
          <p:cNvSpPr>
            <a:spLocks noGrp="1"/>
          </p:cNvSpPr>
          <p:nvPr>
            <p:ph type="dt" sz="half" idx="10"/>
          </p:nvPr>
        </p:nvSpPr>
        <p:spPr/>
        <p:txBody>
          <a:bodyPr/>
          <a:lstStyle/>
          <a:p>
            <a:fld id="{D90C9888-53E7-4073-98EF-81886653F972}" type="datetime1">
              <a:rPr lang="en-US" smtClean="0"/>
              <a:t>9/11/2019</a:t>
            </a:fld>
            <a:endParaRPr lang="en-US"/>
          </a:p>
        </p:txBody>
      </p:sp>
      <p:sp>
        <p:nvSpPr>
          <p:cNvPr id="5" name="Footer Placeholder 4">
            <a:extLst>
              <a:ext uri="{FF2B5EF4-FFF2-40B4-BE49-F238E27FC236}">
                <a16:creationId xmlns:a16="http://schemas.microsoft.com/office/drawing/2014/main" id="{5EC42B1D-868C-C940-86ED-E4BFB61CF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D9100-FF99-AB49-BB59-84CEECB9339C}"/>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276349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EA4A-1BD0-994E-B499-4EAC59A97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37B73-8A86-C14F-8DFD-930B6259B9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65768-AFB0-7E4E-BB4E-83F3288281A5}"/>
              </a:ext>
            </a:extLst>
          </p:cNvPr>
          <p:cNvSpPr>
            <a:spLocks noGrp="1"/>
          </p:cNvSpPr>
          <p:nvPr>
            <p:ph type="dt" sz="half" idx="10"/>
          </p:nvPr>
        </p:nvSpPr>
        <p:spPr/>
        <p:txBody>
          <a:bodyPr/>
          <a:lstStyle/>
          <a:p>
            <a:fld id="{505FDB5E-0D9B-4948-A127-485EE7DE0BEA}" type="datetime1">
              <a:rPr lang="en-US" smtClean="0"/>
              <a:t>9/11/2019</a:t>
            </a:fld>
            <a:endParaRPr lang="en-US"/>
          </a:p>
        </p:txBody>
      </p:sp>
      <p:sp>
        <p:nvSpPr>
          <p:cNvPr id="5" name="Footer Placeholder 4">
            <a:extLst>
              <a:ext uri="{FF2B5EF4-FFF2-40B4-BE49-F238E27FC236}">
                <a16:creationId xmlns:a16="http://schemas.microsoft.com/office/drawing/2014/main" id="{D2EFF292-DD15-6D4A-8DAD-A2E0DF3D9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78DAD-A57B-1840-9ABB-7197393676C8}"/>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147267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780C-3E16-5642-8D3F-BE153DF9FE5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E351E9-95A8-8642-9E28-F1E2ABD2EA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E95FEE-3EF8-904F-8EDF-2E7D43324061}"/>
              </a:ext>
            </a:extLst>
          </p:cNvPr>
          <p:cNvSpPr>
            <a:spLocks noGrp="1"/>
          </p:cNvSpPr>
          <p:nvPr>
            <p:ph type="dt" sz="half" idx="10"/>
          </p:nvPr>
        </p:nvSpPr>
        <p:spPr/>
        <p:txBody>
          <a:bodyPr/>
          <a:lstStyle/>
          <a:p>
            <a:fld id="{C9A3F6D5-64ED-4252-AA82-83239685D363}" type="datetime1">
              <a:rPr lang="en-US" smtClean="0"/>
              <a:t>9/11/2019</a:t>
            </a:fld>
            <a:endParaRPr lang="en-US"/>
          </a:p>
        </p:txBody>
      </p:sp>
      <p:sp>
        <p:nvSpPr>
          <p:cNvPr id="5" name="Footer Placeholder 4">
            <a:extLst>
              <a:ext uri="{FF2B5EF4-FFF2-40B4-BE49-F238E27FC236}">
                <a16:creationId xmlns:a16="http://schemas.microsoft.com/office/drawing/2014/main" id="{5A2F2390-F7F2-4547-84B6-8761912A8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1A11B-31D5-494B-88B8-E741C928E376}"/>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112748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52D6-16E3-D641-8CD5-780497D82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4D38D-7AA9-4343-AF93-C79E0F443D6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137E0E-2AE0-A54C-A818-C26E41E5A5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EFA4F-5E9B-8C4E-A33E-A12603A4C99A}"/>
              </a:ext>
            </a:extLst>
          </p:cNvPr>
          <p:cNvSpPr>
            <a:spLocks noGrp="1"/>
          </p:cNvSpPr>
          <p:nvPr>
            <p:ph type="dt" sz="half" idx="10"/>
          </p:nvPr>
        </p:nvSpPr>
        <p:spPr/>
        <p:txBody>
          <a:bodyPr/>
          <a:lstStyle/>
          <a:p>
            <a:fld id="{0A403F84-99EF-480E-BC10-ED76D6C23C0E}" type="datetime1">
              <a:rPr lang="en-US" smtClean="0"/>
              <a:t>9/11/2019</a:t>
            </a:fld>
            <a:endParaRPr lang="en-US"/>
          </a:p>
        </p:txBody>
      </p:sp>
      <p:sp>
        <p:nvSpPr>
          <p:cNvPr id="6" name="Footer Placeholder 5">
            <a:extLst>
              <a:ext uri="{FF2B5EF4-FFF2-40B4-BE49-F238E27FC236}">
                <a16:creationId xmlns:a16="http://schemas.microsoft.com/office/drawing/2014/main" id="{C70E4F56-E3BC-E746-A8F5-F5C80B4AD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11852-8D61-A547-8C17-F489E826494F}"/>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170696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4EB3-DE86-9646-A297-95794EEB89A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09DA6-4C26-4048-AFC3-4DFE0C89442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8C77533-C21C-8947-8777-1E67ED4D831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DE59CD-5C08-4646-BD16-CE5B23EFA9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764E181-4552-B942-94B1-2134AAF0397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06B75-79F2-784E-A717-8615877CE953}"/>
              </a:ext>
            </a:extLst>
          </p:cNvPr>
          <p:cNvSpPr>
            <a:spLocks noGrp="1"/>
          </p:cNvSpPr>
          <p:nvPr>
            <p:ph type="dt" sz="half" idx="10"/>
          </p:nvPr>
        </p:nvSpPr>
        <p:spPr/>
        <p:txBody>
          <a:bodyPr/>
          <a:lstStyle/>
          <a:p>
            <a:fld id="{20ACCBAE-83F2-466D-A6CF-B1C528A5791A}" type="datetime1">
              <a:rPr lang="en-US" smtClean="0"/>
              <a:t>9/11/2019</a:t>
            </a:fld>
            <a:endParaRPr lang="en-US"/>
          </a:p>
        </p:txBody>
      </p:sp>
      <p:sp>
        <p:nvSpPr>
          <p:cNvPr id="8" name="Footer Placeholder 7">
            <a:extLst>
              <a:ext uri="{FF2B5EF4-FFF2-40B4-BE49-F238E27FC236}">
                <a16:creationId xmlns:a16="http://schemas.microsoft.com/office/drawing/2014/main" id="{EE07C881-BF18-D346-B5AC-53206103A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0F5ACA-C7EB-4346-A5E7-23F9FD4AB995}"/>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3656803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ED5C-1D6B-BE41-8397-20D942FC3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AC040-96E0-0546-BC95-92C5A2ACEADC}"/>
              </a:ext>
            </a:extLst>
          </p:cNvPr>
          <p:cNvSpPr>
            <a:spLocks noGrp="1"/>
          </p:cNvSpPr>
          <p:nvPr>
            <p:ph type="dt" sz="half" idx="10"/>
          </p:nvPr>
        </p:nvSpPr>
        <p:spPr/>
        <p:txBody>
          <a:bodyPr/>
          <a:lstStyle/>
          <a:p>
            <a:fld id="{F7C258BA-58E6-4A8C-80D1-920BADFA474E}" type="datetime1">
              <a:rPr lang="en-US" smtClean="0"/>
              <a:t>9/11/2019</a:t>
            </a:fld>
            <a:endParaRPr lang="en-US"/>
          </a:p>
        </p:txBody>
      </p:sp>
      <p:sp>
        <p:nvSpPr>
          <p:cNvPr id="4" name="Footer Placeholder 3">
            <a:extLst>
              <a:ext uri="{FF2B5EF4-FFF2-40B4-BE49-F238E27FC236}">
                <a16:creationId xmlns:a16="http://schemas.microsoft.com/office/drawing/2014/main" id="{C84D73B3-39C8-0D4F-900A-957EFCCBD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66608-F8D8-CA4E-B968-323174438A80}"/>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6661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F742FEA-4905-4259-9D0D-2AECBF69AF69}" type="datetime1">
              <a:rPr lang="en-US" smtClean="0"/>
              <a:t>9/11/2019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A0C90-75FB-4632-BAB6-127D05FC839D}" type="slidenum">
              <a:rPr lang="en-US"/>
              <a:pPr/>
              <a:t>‹#›</a:t>
            </a:fld>
            <a:endParaRPr lang="en-US"/>
          </a:p>
        </p:txBody>
      </p:sp>
    </p:spTree>
    <p:extLst>
      <p:ext uri="{BB962C8B-B14F-4D97-AF65-F5344CB8AC3E}">
        <p14:creationId xmlns:p14="http://schemas.microsoft.com/office/powerpoint/2010/main" val="2984310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E9492-7543-4642-9D66-63EE2545DC85}"/>
              </a:ext>
            </a:extLst>
          </p:cNvPr>
          <p:cNvSpPr>
            <a:spLocks noGrp="1"/>
          </p:cNvSpPr>
          <p:nvPr>
            <p:ph type="dt" sz="half" idx="10"/>
          </p:nvPr>
        </p:nvSpPr>
        <p:spPr/>
        <p:txBody>
          <a:bodyPr/>
          <a:lstStyle/>
          <a:p>
            <a:fld id="{EE043D60-6A1A-4FC8-92D2-BC5E9D034C2F}" type="datetime1">
              <a:rPr lang="en-US" smtClean="0"/>
              <a:t>9/11/2019</a:t>
            </a:fld>
            <a:endParaRPr lang="en-US"/>
          </a:p>
        </p:txBody>
      </p:sp>
      <p:sp>
        <p:nvSpPr>
          <p:cNvPr id="3" name="Footer Placeholder 2">
            <a:extLst>
              <a:ext uri="{FF2B5EF4-FFF2-40B4-BE49-F238E27FC236}">
                <a16:creationId xmlns:a16="http://schemas.microsoft.com/office/drawing/2014/main" id="{19E67A79-CE4D-4342-9987-FC26DD0B8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4883B8-9744-5A43-B52A-5DD0F70BF2AF}"/>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243776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C3F6-4D3A-B544-B705-E896EEA218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85DA4F-8F9D-F446-B55B-5DFA111568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3D805B-A012-E242-843E-664F8D726E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F94B46-182A-A745-A1E7-71E82A88AD1B}"/>
              </a:ext>
            </a:extLst>
          </p:cNvPr>
          <p:cNvSpPr>
            <a:spLocks noGrp="1"/>
          </p:cNvSpPr>
          <p:nvPr>
            <p:ph type="dt" sz="half" idx="10"/>
          </p:nvPr>
        </p:nvSpPr>
        <p:spPr/>
        <p:txBody>
          <a:bodyPr/>
          <a:lstStyle/>
          <a:p>
            <a:fld id="{319E2101-B08A-4F5D-B114-6417376F13EF}" type="datetime1">
              <a:rPr lang="en-US" smtClean="0"/>
              <a:t>9/11/2019</a:t>
            </a:fld>
            <a:endParaRPr lang="en-US"/>
          </a:p>
        </p:txBody>
      </p:sp>
      <p:sp>
        <p:nvSpPr>
          <p:cNvPr id="6" name="Footer Placeholder 5">
            <a:extLst>
              <a:ext uri="{FF2B5EF4-FFF2-40B4-BE49-F238E27FC236}">
                <a16:creationId xmlns:a16="http://schemas.microsoft.com/office/drawing/2014/main" id="{5096639E-EECE-8644-B328-70FDB97AC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6600B-3DA1-4E4A-8232-F7B4E1E2B705}"/>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296599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19C0-C9BA-6940-BB6B-45703A8044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A44AAB-4700-B64C-958F-6FD96B25BB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E1E66EA-6FA0-D04F-AD50-09BB794ED9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FF9B16F-4BC5-E642-8857-83A226A99537}"/>
              </a:ext>
            </a:extLst>
          </p:cNvPr>
          <p:cNvSpPr>
            <a:spLocks noGrp="1"/>
          </p:cNvSpPr>
          <p:nvPr>
            <p:ph type="dt" sz="half" idx="10"/>
          </p:nvPr>
        </p:nvSpPr>
        <p:spPr/>
        <p:txBody>
          <a:bodyPr/>
          <a:lstStyle/>
          <a:p>
            <a:fld id="{660A4D31-B800-49E8-B066-D7F679AEDDED}" type="datetime1">
              <a:rPr lang="en-US" smtClean="0"/>
              <a:t>9/11/2019</a:t>
            </a:fld>
            <a:endParaRPr lang="en-US"/>
          </a:p>
        </p:txBody>
      </p:sp>
      <p:sp>
        <p:nvSpPr>
          <p:cNvPr id="6" name="Footer Placeholder 5">
            <a:extLst>
              <a:ext uri="{FF2B5EF4-FFF2-40B4-BE49-F238E27FC236}">
                <a16:creationId xmlns:a16="http://schemas.microsoft.com/office/drawing/2014/main" id="{7699404C-17DF-4647-A708-70A3FE049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DD89A-2AD5-B84F-896B-1C263103C018}"/>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3902237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D5DE-F7F7-EF40-918E-6745570DD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EF351-3AD7-2346-86FA-10B4193667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AD49F-6537-C243-9D81-DD0957421BBE}"/>
              </a:ext>
            </a:extLst>
          </p:cNvPr>
          <p:cNvSpPr>
            <a:spLocks noGrp="1"/>
          </p:cNvSpPr>
          <p:nvPr>
            <p:ph type="dt" sz="half" idx="10"/>
          </p:nvPr>
        </p:nvSpPr>
        <p:spPr/>
        <p:txBody>
          <a:bodyPr/>
          <a:lstStyle/>
          <a:p>
            <a:fld id="{93EFCE03-8C67-44AC-803D-64BB6D6FE20A}" type="datetime1">
              <a:rPr lang="en-US" smtClean="0"/>
              <a:t>9/11/2019</a:t>
            </a:fld>
            <a:endParaRPr lang="en-US"/>
          </a:p>
        </p:txBody>
      </p:sp>
      <p:sp>
        <p:nvSpPr>
          <p:cNvPr id="5" name="Footer Placeholder 4">
            <a:extLst>
              <a:ext uri="{FF2B5EF4-FFF2-40B4-BE49-F238E27FC236}">
                <a16:creationId xmlns:a16="http://schemas.microsoft.com/office/drawing/2014/main" id="{3213B19F-704B-F842-B3B5-2D3D17FD0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D19A-C3EA-F840-857C-2DCFC6DC0912}"/>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1806051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F5503-A3E3-EE45-8EC5-9F44FE8F3B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9B2A4-1D49-4147-AA07-E6CA39EC9A8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0FA29-186B-DB48-9E92-3C1DF2A2350F}"/>
              </a:ext>
            </a:extLst>
          </p:cNvPr>
          <p:cNvSpPr>
            <a:spLocks noGrp="1"/>
          </p:cNvSpPr>
          <p:nvPr>
            <p:ph type="dt" sz="half" idx="10"/>
          </p:nvPr>
        </p:nvSpPr>
        <p:spPr/>
        <p:txBody>
          <a:bodyPr/>
          <a:lstStyle/>
          <a:p>
            <a:fld id="{D419727D-6232-4A14-A600-FFB269EA4E93}" type="datetime1">
              <a:rPr lang="en-US" smtClean="0"/>
              <a:t>9/11/2019</a:t>
            </a:fld>
            <a:endParaRPr lang="en-US"/>
          </a:p>
        </p:txBody>
      </p:sp>
      <p:sp>
        <p:nvSpPr>
          <p:cNvPr id="5" name="Footer Placeholder 4">
            <a:extLst>
              <a:ext uri="{FF2B5EF4-FFF2-40B4-BE49-F238E27FC236}">
                <a16:creationId xmlns:a16="http://schemas.microsoft.com/office/drawing/2014/main" id="{DEFC09F2-9F29-D44E-BF4D-FECFB71BD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D2115-CCBF-A941-9188-4ABF0851EE30}"/>
              </a:ext>
            </a:extLst>
          </p:cNvPr>
          <p:cNvSpPr>
            <a:spLocks noGrp="1"/>
          </p:cNvSpPr>
          <p:nvPr>
            <p:ph type="sldNum" sz="quarter" idx="12"/>
          </p:nvPr>
        </p:nvSpPr>
        <p:spPr/>
        <p:txBody>
          <a:bodyPr/>
          <a:lstStyle/>
          <a:p>
            <a:fld id="{55F3A0A5-774A-C243-95FE-307AA650F624}" type="slidenum">
              <a:rPr lang="en-US" smtClean="0"/>
              <a:t>‹#›</a:t>
            </a:fld>
            <a:endParaRPr lang="en-US"/>
          </a:p>
        </p:txBody>
      </p:sp>
    </p:spTree>
    <p:extLst>
      <p:ext uri="{BB962C8B-B14F-4D97-AF65-F5344CB8AC3E}">
        <p14:creationId xmlns:p14="http://schemas.microsoft.com/office/powerpoint/2010/main" val="123869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6EE842-FC69-4BA4-8B2A-B67E00037BB4}" type="datetime1">
              <a:rPr lang="en-US" smtClean="0"/>
              <a:t>9/11/2019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09E62F-89C3-4CA2-802C-5C80BF65F982}" type="slidenum">
              <a:rPr lang="en-US"/>
              <a:pPr/>
              <a:t>‹#›</a:t>
            </a:fld>
            <a:endParaRPr lang="en-US"/>
          </a:p>
        </p:txBody>
      </p:sp>
    </p:spTree>
    <p:extLst>
      <p:ext uri="{BB962C8B-B14F-4D97-AF65-F5344CB8AC3E}">
        <p14:creationId xmlns:p14="http://schemas.microsoft.com/office/powerpoint/2010/main" val="301239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B7E0B4C-663F-45C4-BD8C-14A70218780D}" type="datetime1">
              <a:rPr lang="en-US" smtClean="0"/>
              <a:t>9/11/2019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6251B4-D4A5-4036-AD12-2D3CC24A0D14}" type="slidenum">
              <a:rPr lang="en-US"/>
              <a:pPr/>
              <a:t>‹#›</a:t>
            </a:fld>
            <a:endParaRPr lang="en-US"/>
          </a:p>
        </p:txBody>
      </p:sp>
    </p:spTree>
    <p:extLst>
      <p:ext uri="{BB962C8B-B14F-4D97-AF65-F5344CB8AC3E}">
        <p14:creationId xmlns:p14="http://schemas.microsoft.com/office/powerpoint/2010/main" val="34191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1C77D12-FB82-4F52-9731-D4E4D502B8B2}" type="datetime1">
              <a:rPr lang="en-US" smtClean="0"/>
              <a:t>9/11/2019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74AFC9-6B02-4B9D-BE59-A42454B31FE9}" type="slidenum">
              <a:rPr lang="en-US"/>
              <a:pPr/>
              <a:t>‹#›</a:t>
            </a:fld>
            <a:endParaRPr lang="en-US"/>
          </a:p>
        </p:txBody>
      </p:sp>
    </p:spTree>
    <p:extLst>
      <p:ext uri="{BB962C8B-B14F-4D97-AF65-F5344CB8AC3E}">
        <p14:creationId xmlns:p14="http://schemas.microsoft.com/office/powerpoint/2010/main" val="144282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B66F955-6B97-4B7C-BA72-77416F1B05CE}" type="datetime1">
              <a:rPr lang="en-US" smtClean="0"/>
              <a:t>9/11/2019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F646ED-49C7-4EFC-B30F-9F45F9743054}" type="slidenum">
              <a:rPr lang="en-US"/>
              <a:pPr/>
              <a:t>‹#›</a:t>
            </a:fld>
            <a:endParaRPr lang="en-US"/>
          </a:p>
        </p:txBody>
      </p:sp>
    </p:spTree>
    <p:extLst>
      <p:ext uri="{BB962C8B-B14F-4D97-AF65-F5344CB8AC3E}">
        <p14:creationId xmlns:p14="http://schemas.microsoft.com/office/powerpoint/2010/main" val="419079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E28671B-2DB1-40BA-92BD-829F0D7530C1}" type="datetime1">
              <a:rPr lang="en-US" smtClean="0"/>
              <a:t>9/11/2019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7B21A3-00A4-4831-A2E9-6D2CB1AE4709}" type="slidenum">
              <a:rPr lang="en-US"/>
              <a:pPr/>
              <a:t>‹#›</a:t>
            </a:fld>
            <a:endParaRPr lang="en-US"/>
          </a:p>
        </p:txBody>
      </p:sp>
    </p:spTree>
    <p:extLst>
      <p:ext uri="{BB962C8B-B14F-4D97-AF65-F5344CB8AC3E}">
        <p14:creationId xmlns:p14="http://schemas.microsoft.com/office/powerpoint/2010/main" val="217358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4E31E5-6BFA-4864-B343-13A9A8468BA1}" type="datetime1">
              <a:rPr lang="en-US" smtClean="0"/>
              <a:t>9/11/2019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67C5F9-C60D-4ADD-B206-537EFA54C3DB}" type="slidenum">
              <a:rPr lang="en-US"/>
              <a:pPr/>
              <a:t>‹#›</a:t>
            </a:fld>
            <a:endParaRPr lang="en-US"/>
          </a:p>
        </p:txBody>
      </p:sp>
    </p:spTree>
    <p:extLst>
      <p:ext uri="{BB962C8B-B14F-4D97-AF65-F5344CB8AC3E}">
        <p14:creationId xmlns:p14="http://schemas.microsoft.com/office/powerpoint/2010/main" val="122406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AA3A02-A307-4954-9DD4-D92F7A23C4DD}" type="datetime1">
              <a:rPr lang="en-US" smtClean="0"/>
              <a:t>9/11/2019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0C6192-CACA-404F-907C-E46BBA7AD15A}" type="slidenum">
              <a:rPr lang="en-US"/>
              <a:pPr/>
              <a:t>‹#›</a:t>
            </a:fld>
            <a:endParaRPr lang="en-US"/>
          </a:p>
        </p:txBody>
      </p:sp>
    </p:spTree>
    <p:extLst>
      <p:ext uri="{BB962C8B-B14F-4D97-AF65-F5344CB8AC3E}">
        <p14:creationId xmlns:p14="http://schemas.microsoft.com/office/powerpoint/2010/main" val="265335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0"/>
            <a:ext cx="7620000" cy="6858000"/>
            <a:chOff x="0" y="0"/>
            <a:chExt cx="4800" cy="4320"/>
          </a:xfrm>
        </p:grpSpPr>
        <p:grpSp>
          <p:nvGrpSpPr>
            <p:cNvPr id="104451" name="Group 3"/>
            <p:cNvGrpSpPr>
              <a:grpSpLocks/>
            </p:cNvGrpSpPr>
            <p:nvPr userDrawn="1"/>
          </p:nvGrpSpPr>
          <p:grpSpPr bwMode="auto">
            <a:xfrm>
              <a:off x="0" y="0"/>
              <a:ext cx="2016" cy="4320"/>
              <a:chOff x="0" y="0"/>
              <a:chExt cx="2016" cy="4320"/>
            </a:xfrm>
          </p:grpSpPr>
          <p:sp>
            <p:nvSpPr>
              <p:cNvPr id="104452"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4454" name="Group 6"/>
            <p:cNvGrpSpPr>
              <a:grpSpLocks/>
            </p:cNvGrpSpPr>
            <p:nvPr/>
          </p:nvGrpSpPr>
          <p:grpSpPr bwMode="auto">
            <a:xfrm>
              <a:off x="144" y="1248"/>
              <a:ext cx="4656" cy="201"/>
              <a:chOff x="144" y="1248"/>
              <a:chExt cx="4656" cy="201"/>
            </a:xfrm>
          </p:grpSpPr>
          <p:sp>
            <p:nvSpPr>
              <p:cNvPr id="104455"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6"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445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445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9"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C456013-DF93-4F02-BAA8-6DCA1B50552A}" type="datetime1">
              <a:rPr lang="en-US" smtClean="0"/>
              <a:t>9/11/2019</a:t>
            </a:fld>
            <a:endParaRPr lang="en-US"/>
          </a:p>
        </p:txBody>
      </p:sp>
      <p:sp>
        <p:nvSpPr>
          <p:cNvPr id="104460"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104461"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B7221A4B-8899-436A-A4ED-3B44D1F37F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8"/>
          <p:cNvGrpSpPr/>
          <p:nvPr/>
        </p:nvGrpSpPr>
        <p:grpSpPr>
          <a:xfrm>
            <a:off x="0" y="0"/>
            <a:ext cx="7620000" cy="6858000"/>
            <a:chOff x="0" y="0"/>
            <a:chExt cx="7619999" cy="6858000"/>
          </a:xfrm>
        </p:grpSpPr>
        <p:grpSp>
          <p:nvGrpSpPr>
            <p:cNvPr id="4" name="Group 4"/>
            <p:cNvGrpSpPr/>
            <p:nvPr/>
          </p:nvGrpSpPr>
          <p:grpSpPr>
            <a:xfrm>
              <a:off x="0" y="0"/>
              <a:ext cx="3200400" cy="6858000"/>
              <a:chOff x="0" y="0"/>
              <a:chExt cx="3200400" cy="6858000"/>
            </a:xfrm>
          </p:grpSpPr>
          <p:sp>
            <p:nvSpPr>
              <p:cNvPr id="2" name="Shape 2"/>
              <p:cNvSpPr/>
              <p:nvPr/>
            </p:nvSpPr>
            <p:spPr>
              <a:xfrm>
                <a:off x="0" y="0"/>
                <a:ext cx="762000" cy="6858000"/>
              </a:xfrm>
              <a:prstGeom prst="rect">
                <a:avLst/>
              </a:prstGeom>
              <a:solidFill>
                <a:schemeClr val="accent2"/>
              </a:solidFill>
              <a:ln w="12700" cap="flat">
                <a:noFill/>
                <a:miter lim="400000"/>
              </a:ln>
              <a:effectLst/>
            </p:spPr>
            <p:txBody>
              <a:bodyPr wrap="square" lIns="45719" tIns="45719" rIns="45719" bIns="45719" numCol="1" anchor="ctr">
                <a:noAutofit/>
              </a:bodyPr>
              <a:lstStyle/>
              <a:p>
                <a:pPr eaLnBrk="1" fontAlgn="auto">
                  <a:spcBef>
                    <a:spcPts val="0"/>
                  </a:spcBef>
                  <a:spcAft>
                    <a:spcPts val="0"/>
                  </a:spcAft>
                </a:pPr>
                <a:endParaRPr kern="0">
                  <a:solidFill>
                    <a:srgbClr val="003366"/>
                  </a:solidFill>
                  <a:latin typeface="Arial"/>
                  <a:cs typeface="Arial"/>
                  <a:sym typeface="Arial"/>
                </a:endParaRPr>
              </a:p>
            </p:txBody>
          </p:sp>
          <p:sp>
            <p:nvSpPr>
              <p:cNvPr id="3" name="Shape 3"/>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chemeClr val="accent2"/>
              </a:solidFill>
              <a:ln w="12700" cap="flat">
                <a:noFill/>
                <a:miter lim="400000"/>
              </a:ln>
              <a:effectLst/>
            </p:spPr>
            <p:txBody>
              <a:bodyPr wrap="square" lIns="45719" tIns="45719" rIns="45719" bIns="45719" numCol="1" anchor="t">
                <a:noAutofit/>
              </a:bodyPr>
              <a:lstStyle/>
              <a:p>
                <a:pPr eaLnBrk="1" fontAlgn="auto">
                  <a:spcBef>
                    <a:spcPts val="0"/>
                  </a:spcBef>
                  <a:spcAft>
                    <a:spcPts val="0"/>
                  </a:spcAft>
                </a:pPr>
                <a:endParaRPr kern="0">
                  <a:solidFill>
                    <a:srgbClr val="003366"/>
                  </a:solidFill>
                  <a:latin typeface="Arial"/>
                  <a:cs typeface="Arial"/>
                  <a:sym typeface="Arial"/>
                </a:endParaRPr>
              </a:p>
            </p:txBody>
          </p:sp>
        </p:grpSp>
        <p:grpSp>
          <p:nvGrpSpPr>
            <p:cNvPr id="7" name="Group 7"/>
            <p:cNvGrpSpPr/>
            <p:nvPr/>
          </p:nvGrpSpPr>
          <p:grpSpPr>
            <a:xfrm>
              <a:off x="228599" y="1981199"/>
              <a:ext cx="7391401" cy="319089"/>
              <a:chOff x="0" y="0"/>
              <a:chExt cx="7391400" cy="319087"/>
            </a:xfrm>
          </p:grpSpPr>
          <p:sp>
            <p:nvSpPr>
              <p:cNvPr id="5" name="Shape 5"/>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eaLnBrk="1" fontAlgn="auto">
                  <a:spcBef>
                    <a:spcPts val="0"/>
                  </a:spcBef>
                  <a:spcAft>
                    <a:spcPts val="0"/>
                  </a:spcAft>
                </a:pPr>
                <a:endParaRPr kern="0">
                  <a:solidFill>
                    <a:srgbClr val="003366"/>
                  </a:solidFill>
                  <a:latin typeface="Arial"/>
                  <a:cs typeface="Arial"/>
                  <a:sym typeface="Arial"/>
                </a:endParaRPr>
              </a:p>
            </p:txBody>
          </p:sp>
          <p:sp>
            <p:nvSpPr>
              <p:cNvPr id="6" name="Shape 6"/>
              <p:cNvSpPr/>
              <p:nvPr/>
            </p:nvSpPr>
            <p:spPr>
              <a:xfrm flipH="1">
                <a:off x="-1" y="0"/>
                <a:ext cx="393701" cy="3190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3366"/>
              </a:solidFill>
              <a:ln w="12700" cap="flat">
                <a:noFill/>
                <a:miter lim="400000"/>
              </a:ln>
              <a:effectLst/>
            </p:spPr>
            <p:txBody>
              <a:bodyPr wrap="square" lIns="45719" tIns="45719" rIns="45719" bIns="45719" numCol="1" anchor="ctr">
                <a:noAutofit/>
              </a:bodyPr>
              <a:lstStyle/>
              <a:p>
                <a:pPr eaLnBrk="1" fontAlgn="auto">
                  <a:spcBef>
                    <a:spcPts val="0"/>
                  </a:spcBef>
                  <a:spcAft>
                    <a:spcPts val="0"/>
                  </a:spcAft>
                </a:pPr>
                <a:endParaRPr kern="0">
                  <a:solidFill>
                    <a:srgbClr val="003366"/>
                  </a:solidFill>
                  <a:latin typeface="Arial"/>
                  <a:cs typeface="Arial"/>
                  <a:sym typeface="Arial"/>
                </a:endParaRPr>
              </a:p>
            </p:txBody>
          </p:sp>
        </p:grpSp>
      </p:grpSp>
      <p:sp>
        <p:nvSpPr>
          <p:cNvPr id="9" name="Shape 9"/>
          <p:cNvSpPr>
            <a:spLocks noGrp="1"/>
          </p:cNvSpPr>
          <p:nvPr>
            <p:ph type="title"/>
          </p:nvPr>
        </p:nvSpPr>
        <p:spPr>
          <a:xfrm>
            <a:off x="457200" y="0"/>
            <a:ext cx="8229600" cy="1417638"/>
          </a:xfrm>
          <a:prstGeom prst="rect">
            <a:avLst/>
          </a:prstGeom>
          <a:ln w="12700">
            <a:miter lim="400000"/>
          </a:ln>
        </p:spPr>
        <p:txBody>
          <a:bodyPr lIns="45719" rIns="45719" anchor="b"/>
          <a:lstStyle/>
          <a:p>
            <a:endParaRPr/>
          </a:p>
        </p:txBody>
      </p:sp>
      <p:sp>
        <p:nvSpPr>
          <p:cNvPr id="10" name="Shape 10"/>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11" name="Shape 11"/>
          <p:cNvSpPr>
            <a:spLocks noGrp="1"/>
          </p:cNvSpPr>
          <p:nvPr>
            <p:ph type="sldNum" sz="quarter" idx="2"/>
          </p:nvPr>
        </p:nvSpPr>
        <p:spPr>
          <a:xfrm>
            <a:off x="142113" y="6256662"/>
            <a:ext cx="471424" cy="474338"/>
          </a:xfrm>
          <a:prstGeom prst="rect">
            <a:avLst/>
          </a:prstGeom>
          <a:ln w="12700">
            <a:miter lim="400000"/>
          </a:ln>
        </p:spPr>
        <p:txBody>
          <a:bodyPr wrap="none" lIns="45719" rIns="45719" anchor="b">
            <a:spAutoFit/>
          </a:bodyPr>
          <a:lstStyle>
            <a:lvl1pPr algn="ctr">
              <a:defRPr sz="2600" b="1">
                <a:solidFill>
                  <a:srgbClr val="FFFFFF"/>
                </a:solidFill>
              </a:defRPr>
            </a:lvl1pPr>
          </a:lstStyle>
          <a:p>
            <a:pPr eaLnBrk="1" fontAlgn="auto">
              <a:spcBef>
                <a:spcPts val="0"/>
              </a:spcBef>
              <a:spcAft>
                <a:spcPts val="0"/>
              </a:spcAft>
            </a:pPr>
            <a:fld id="{86CB4B4D-7CA3-9044-876B-883B54F8677D}" type="slidenum">
              <a:rPr kern="0">
                <a:latin typeface="Arial"/>
                <a:cs typeface="Arial"/>
                <a:sym typeface="Arial"/>
              </a:rPr>
              <a:pPr eaLnBrk="1" fontAlgn="auto">
                <a:spcBef>
                  <a:spcPts val="0"/>
                </a:spcBef>
                <a:spcAft>
                  <a:spcPts val="0"/>
                </a:spcAft>
              </a:pPr>
              <a:t>‹#›</a:t>
            </a:fld>
            <a:endParaRPr kern="0">
              <a:latin typeface="Arial"/>
              <a:cs typeface="Arial"/>
              <a:sym typeface="Arial"/>
            </a:endParaRPr>
          </a:p>
        </p:txBody>
      </p:sp>
    </p:spTree>
    <p:extLst>
      <p:ext uri="{BB962C8B-B14F-4D97-AF65-F5344CB8AC3E}">
        <p14:creationId xmlns:p14="http://schemas.microsoft.com/office/powerpoint/2010/main" val="2299404027"/>
      </p:ext>
    </p:extLst>
  </p:cSld>
  <p:clrMap bg1="lt1" tx1="dk1" bg2="lt2" tx2="dk2" accent1="accent1" accent2="accent2" accent3="accent3" accent4="accent4" accent5="accent5" accent6="accent6" hlink="hlink" folHlink="folHlink"/>
  <p:sldLayoutIdLst>
    <p:sldLayoutId id="2147483678" r:id="rId1"/>
    <p:sldLayoutId id="2147483679" r:id="rId2"/>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5pPr>
      <a:lvl6pPr marL="0" marR="0" indent="4572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6pPr>
      <a:lvl7pPr marL="0" marR="0" indent="9144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7pPr>
      <a:lvl8pPr marL="0" marR="0" indent="13716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8pPr>
      <a:lvl9pPr marL="0" marR="0" indent="18288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9pPr>
    </p:titleStyle>
    <p:bodyStyle>
      <a:lvl1pPr marL="342900" marR="0" indent="-342900"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1pPr>
      <a:lvl2pPr marL="790575" marR="0" indent="-333375"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2pPr>
      <a:lvl3pPr marL="1234439" marR="0" indent="-320039"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3pPr>
      <a:lvl4pPr marL="1727200" marR="0" indent="-355600" algn="l" defTabSz="914400" rtl="0" latinLnBrk="0">
        <a:lnSpc>
          <a:spcPct val="100000"/>
        </a:lnSpc>
        <a:spcBef>
          <a:spcPts val="600"/>
        </a:spcBef>
        <a:spcAft>
          <a:spcPts val="0"/>
        </a:spcAft>
        <a:buClr>
          <a:srgbClr val="003366"/>
        </a:buClr>
        <a:buSzPct val="80000"/>
        <a:buFont typeface="Wingdings"/>
        <a:buChar char="–"/>
        <a:tabLst/>
        <a:defRPr sz="2800" b="0" i="0" u="none" strike="noStrike" cap="none" spc="0" baseline="0">
          <a:ln>
            <a:noFill/>
          </a:ln>
          <a:solidFill>
            <a:srgbClr val="003366"/>
          </a:solidFill>
          <a:uFillTx/>
          <a:latin typeface="+mj-lt"/>
          <a:ea typeface="+mj-ea"/>
          <a:cs typeface="+mj-cs"/>
          <a:sym typeface="Arial"/>
        </a:defRPr>
      </a:lvl4pPr>
      <a:lvl5pPr marL="21844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5pPr>
      <a:lvl6pPr marL="26416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6pPr>
      <a:lvl7pPr marL="30988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7pPr>
      <a:lvl8pPr marL="35560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8pPr>
      <a:lvl9pPr marL="40132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C65F1-B2D2-7944-89DD-870B7522DF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04D2C-48D9-EE46-BF27-267B2EF165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D9CFF-84B3-1349-AD15-20B71AF7CF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07F1E5-AD0A-40CC-8CFD-4D16F7DF1642}" type="datetime1">
              <a:rPr lang="en-US" smtClean="0"/>
              <a:t>9/11/2019</a:t>
            </a:fld>
            <a:endParaRPr lang="en-US"/>
          </a:p>
        </p:txBody>
      </p:sp>
      <p:sp>
        <p:nvSpPr>
          <p:cNvPr id="5" name="Footer Placeholder 4">
            <a:extLst>
              <a:ext uri="{FF2B5EF4-FFF2-40B4-BE49-F238E27FC236}">
                <a16:creationId xmlns:a16="http://schemas.microsoft.com/office/drawing/2014/main" id="{3C062579-0B89-9946-99CE-89A821F7CAE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5DE8D7-42BB-EC49-A3E5-DB709851C4C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F3A0A5-774A-C243-95FE-307AA650F624}" type="slidenum">
              <a:rPr lang="en-US" smtClean="0"/>
              <a:t>‹#›</a:t>
            </a:fld>
            <a:endParaRPr lang="en-US"/>
          </a:p>
        </p:txBody>
      </p:sp>
    </p:spTree>
    <p:extLst>
      <p:ext uri="{BB962C8B-B14F-4D97-AF65-F5344CB8AC3E}">
        <p14:creationId xmlns:p14="http://schemas.microsoft.com/office/powerpoint/2010/main" val="37146816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sc-sf.org/lsc-resource-library/?_sft_subject=1_lsc-pro-bono-progra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ixschooldiscipline.org/community-toolkit/" TargetMode="External"/><Relationship Id="rId2" Type="http://schemas.openxmlformats.org/officeDocument/2006/relationships/hyperlink" Target="http://www.lsc-sf.org/lsc-resource-library/?_sft_subject=1_lsc-pro-bono-progra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2" Type="http://schemas.openxmlformats.org/officeDocument/2006/relationships/hyperlink" Target="https://www.lsc-sf.org/es/pro-bono-pane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HoKkasEyDO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914400"/>
            <a:ext cx="7620000" cy="1981200"/>
          </a:xfrm>
        </p:spPr>
        <p:txBody>
          <a:bodyPr/>
          <a:lstStyle/>
          <a:p>
            <a:pPr>
              <a:lnSpc>
                <a:spcPct val="100000"/>
              </a:lnSpc>
              <a:spcAft>
                <a:spcPts val="600"/>
              </a:spcAft>
            </a:pPr>
            <a:r>
              <a:rPr lang="en-US" dirty="0" smtClean="0"/>
              <a:t>Defending Students Facing Suspension &amp; Expulsion</a:t>
            </a:r>
            <a:r>
              <a:rPr lang="en-US" dirty="0" smtClean="0">
                <a:latin typeface="Calibri" panose="020F0502020204030204" pitchFamily="34" charset="0"/>
              </a:rPr>
              <a:t/>
            </a:r>
            <a:br>
              <a:rPr lang="en-US" dirty="0" smtClean="0">
                <a:latin typeface="Calibri" panose="020F0502020204030204" pitchFamily="34" charset="0"/>
              </a:rPr>
            </a:br>
            <a:r>
              <a:rPr lang="en-US" sz="2800" dirty="0" smtClean="0">
                <a:latin typeface="Calibri" panose="020F0502020204030204" pitchFamily="34" charset="0"/>
              </a:rPr>
              <a:t>Vinson &amp; Elkins Training </a:t>
            </a:r>
            <a:r>
              <a:rPr lang="en-US" sz="2800" dirty="0" smtClean="0">
                <a:latin typeface="Calibri" panose="020F0502020204030204" pitchFamily="34" charset="0"/>
              </a:rPr>
              <a:t>9/23/2019</a:t>
            </a:r>
            <a:endParaRPr lang="en-US" sz="2800" dirty="0">
              <a:latin typeface="Arial Black" panose="020B0A04020102020204" pitchFamily="34" charset="0"/>
            </a:endParaRPr>
          </a:p>
        </p:txBody>
      </p:sp>
      <p:sp>
        <p:nvSpPr>
          <p:cNvPr id="2056" name="Rectangle 8"/>
          <p:cNvSpPr>
            <a:spLocks noChangeArrowheads="1"/>
          </p:cNvSpPr>
          <p:nvPr/>
        </p:nvSpPr>
        <p:spPr bwMode="auto">
          <a:xfrm>
            <a:off x="4648200" y="2920314"/>
            <a:ext cx="41148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700" b="1" dirty="0" smtClean="0">
                <a:solidFill>
                  <a:schemeClr val="tx2"/>
                </a:solidFill>
                <a:latin typeface="+mn-lt"/>
                <a:cs typeface="Arial" panose="020B0604020202020204" pitchFamily="34" charset="0"/>
              </a:rPr>
              <a:t>Nicole Bates</a:t>
            </a:r>
          </a:p>
          <a:p>
            <a:r>
              <a:rPr lang="en-US" sz="1700" dirty="0" smtClean="0">
                <a:solidFill>
                  <a:schemeClr val="tx2"/>
                </a:solidFill>
                <a:latin typeface="+mn-lt"/>
                <a:cs typeface="Arial" panose="020B0604020202020204" pitchFamily="34" charset="0"/>
              </a:rPr>
              <a:t>Education Rights Advocate</a:t>
            </a:r>
          </a:p>
          <a:p>
            <a:endParaRPr lang="en-US" sz="800" b="1" dirty="0" smtClean="0">
              <a:solidFill>
                <a:schemeClr val="tx2"/>
              </a:solidFill>
              <a:latin typeface="+mn-lt"/>
              <a:cs typeface="Arial" panose="020B0604020202020204" pitchFamily="34" charset="0"/>
            </a:endParaRPr>
          </a:p>
          <a:p>
            <a:r>
              <a:rPr lang="en-US" sz="1700" b="1" dirty="0" smtClean="0">
                <a:solidFill>
                  <a:schemeClr val="tx2"/>
                </a:solidFill>
                <a:latin typeface="+mn-lt"/>
                <a:cs typeface="Arial" panose="020B0604020202020204" pitchFamily="34" charset="0"/>
              </a:rPr>
              <a:t>Anabel Kingwood</a:t>
            </a:r>
          </a:p>
          <a:p>
            <a:r>
              <a:rPr lang="en-US" sz="1700" dirty="0" smtClean="0">
                <a:solidFill>
                  <a:schemeClr val="tx2"/>
                </a:solidFill>
                <a:latin typeface="+mn-lt"/>
                <a:cs typeface="Arial" panose="020B0604020202020204" pitchFamily="34" charset="0"/>
              </a:rPr>
              <a:t>Staff Attorney</a:t>
            </a:r>
          </a:p>
          <a:p>
            <a:endParaRPr lang="en-US" sz="800" b="1" dirty="0" smtClean="0">
              <a:solidFill>
                <a:schemeClr val="tx2"/>
              </a:solidFill>
              <a:latin typeface="+mn-lt"/>
              <a:cs typeface="Arial" panose="020B0604020202020204" pitchFamily="34" charset="0"/>
            </a:endParaRPr>
          </a:p>
          <a:p>
            <a:r>
              <a:rPr lang="en-US" sz="1700" b="1" dirty="0" smtClean="0">
                <a:solidFill>
                  <a:schemeClr val="tx2"/>
                </a:solidFill>
                <a:latin typeface="+mn-lt"/>
                <a:cs typeface="Arial" panose="020B0604020202020204" pitchFamily="34" charset="0"/>
              </a:rPr>
              <a:t>Jessica Lora</a:t>
            </a:r>
          </a:p>
          <a:p>
            <a:r>
              <a:rPr lang="en-US" sz="1700" dirty="0" smtClean="0">
                <a:solidFill>
                  <a:schemeClr val="tx2"/>
                </a:solidFill>
                <a:latin typeface="+mn-lt"/>
                <a:cs typeface="Arial" panose="020B0604020202020204" pitchFamily="34" charset="0"/>
              </a:rPr>
              <a:t>Social Worker</a:t>
            </a:r>
            <a:endParaRPr lang="en-US" sz="1700" dirty="0">
              <a:solidFill>
                <a:schemeClr val="tx2"/>
              </a:solidFill>
              <a:latin typeface="+mn-lt"/>
              <a:cs typeface="Arial" panose="020B0604020202020204" pitchFamily="34" charset="0"/>
            </a:endParaRPr>
          </a:p>
          <a:p>
            <a:endParaRPr lang="en-US" sz="1600" b="1" dirty="0" smtClean="0">
              <a:solidFill>
                <a:schemeClr val="tx2"/>
              </a:solidFill>
              <a:latin typeface="+mn-lt"/>
              <a:cs typeface="Arial" panose="020B0604020202020204" pitchFamily="34" charset="0"/>
            </a:endParaRPr>
          </a:p>
          <a:p>
            <a:endParaRPr lang="en-US" sz="1600" dirty="0" smtClean="0">
              <a:solidFill>
                <a:schemeClr val="tx2"/>
              </a:solidFill>
              <a:latin typeface="Calibri" panose="020F0502020204030204" pitchFamily="34" charset="0"/>
            </a:endParaRPr>
          </a:p>
          <a:p>
            <a:endParaRPr lang="en-US" sz="1600" dirty="0">
              <a:solidFill>
                <a:schemeClr val="tx2"/>
              </a:solidFill>
              <a:latin typeface="Calibri" panose="020F0502020204030204" pitchFamily="34" charset="0"/>
            </a:endParaRPr>
          </a:p>
          <a:p>
            <a:r>
              <a:rPr lang="en-US" sz="1400" dirty="0" smtClean="0">
                <a:latin typeface="Arial" panose="020B0604020202020204" pitchFamily="34" charset="0"/>
                <a:cs typeface="Arial" panose="020B0604020202020204" pitchFamily="34" charset="0"/>
              </a:rPr>
              <a:t>This presentation is </a:t>
            </a:r>
            <a:r>
              <a:rPr lang="en-US" sz="1400" dirty="0">
                <a:latin typeface="Arial" panose="020B0604020202020204" pitchFamily="34" charset="0"/>
                <a:cs typeface="Arial" panose="020B0604020202020204" pitchFamily="34" charset="0"/>
              </a:rPr>
              <a:t>for informational purposes only.  It is not legal </a:t>
            </a:r>
            <a:r>
              <a:rPr lang="en-US" sz="1400" dirty="0" smtClean="0">
                <a:latin typeface="Arial" panose="020B0604020202020204" pitchFamily="34" charset="0"/>
                <a:cs typeface="Arial" panose="020B0604020202020204" pitchFamily="34" charset="0"/>
              </a:rPr>
              <a:t>advice, </a:t>
            </a:r>
            <a:r>
              <a:rPr lang="en-US" sz="1400" dirty="0">
                <a:latin typeface="Arial" panose="020B0604020202020204" pitchFamily="34" charset="0"/>
                <a:cs typeface="Arial" panose="020B0604020202020204" pitchFamily="34" charset="0"/>
              </a:rPr>
              <a:t>does not create an attorney-client </a:t>
            </a:r>
            <a:r>
              <a:rPr lang="en-US" sz="1400" dirty="0" smtClean="0">
                <a:latin typeface="Arial" panose="020B0604020202020204" pitchFamily="34" charset="0"/>
                <a:cs typeface="Arial" panose="020B0604020202020204" pitchFamily="34" charset="0"/>
              </a:rPr>
              <a:t>relationship, and should </a:t>
            </a:r>
            <a:r>
              <a:rPr lang="en-US" sz="1400" dirty="0">
                <a:latin typeface="Arial" panose="020B0604020202020204" pitchFamily="34" charset="0"/>
                <a:cs typeface="Arial" panose="020B0604020202020204" pitchFamily="34" charset="0"/>
              </a:rPr>
              <a:t>not replace an individualized legal assessment of a particular </a:t>
            </a:r>
            <a:r>
              <a:rPr lang="en-US" sz="1400" dirty="0" smtClean="0">
                <a:latin typeface="Arial" panose="020B0604020202020204" pitchFamily="34" charset="0"/>
                <a:cs typeface="Arial" panose="020B0604020202020204" pitchFamily="34" charset="0"/>
              </a:rPr>
              <a:t>case</a:t>
            </a:r>
            <a:endParaRPr lang="en-US" sz="1400" dirty="0">
              <a:solidFill>
                <a:schemeClr val="tx2"/>
              </a:solidFill>
              <a:latin typeface="Arial" panose="020B0604020202020204" pitchFamily="34" charset="0"/>
              <a:cs typeface="Arial" panose="020B0604020202020204" pitchFamily="34" charset="0"/>
            </a:endParaRPr>
          </a:p>
        </p:txBody>
      </p:sp>
      <p:graphicFrame>
        <p:nvGraphicFramePr>
          <p:cNvPr id="2064" name="Object 16"/>
          <p:cNvGraphicFramePr>
            <a:graphicFrameLocks noChangeAspect="1"/>
          </p:cNvGraphicFramePr>
          <p:nvPr>
            <p:extLst>
              <p:ext uri="{D42A27DB-BD31-4B8C-83A1-F6EECF244321}">
                <p14:modId xmlns:p14="http://schemas.microsoft.com/office/powerpoint/2010/main" val="594706942"/>
              </p:ext>
            </p:extLst>
          </p:nvPr>
        </p:nvGraphicFramePr>
        <p:xfrm>
          <a:off x="533400" y="4191000"/>
          <a:ext cx="2847975" cy="1600200"/>
        </p:xfrm>
        <a:graphic>
          <a:graphicData uri="http://schemas.openxmlformats.org/presentationml/2006/ole">
            <mc:AlternateContent xmlns:mc="http://schemas.openxmlformats.org/markup-compatibility/2006">
              <mc:Choice xmlns:v="urn:schemas-microsoft-com:vml" Requires="v">
                <p:oleObj spid="_x0000_s3174" name="Photo Editor Photo" r:id="rId4" imgW="2847619" imgH="1600000" progId="">
                  <p:embed/>
                </p:oleObj>
              </mc:Choice>
              <mc:Fallback>
                <p:oleObj name="Photo Editor Photo" r:id="rId4" imgW="2847619" imgH="1600000" progId="">
                  <p:embed/>
                  <p:pic>
                    <p:nvPicPr>
                      <p:cNvPr id="2064"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100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87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9C277F-8A6E-1842-BA1F-94FAC1243EAE}"/>
              </a:ext>
            </a:extLst>
          </p:cNvPr>
          <p:cNvGraphicFramePr>
            <a:graphicFrameLocks noGrp="1"/>
          </p:cNvGraphicFramePr>
          <p:nvPr>
            <p:ph idx="1"/>
            <p:extLst>
              <p:ext uri="{D42A27DB-BD31-4B8C-83A1-F6EECF244321}">
                <p14:modId xmlns:p14="http://schemas.microsoft.com/office/powerpoint/2010/main" val="4130927520"/>
              </p:ext>
            </p:extLst>
          </p:nvPr>
        </p:nvGraphicFramePr>
        <p:xfrm>
          <a:off x="152400" y="2628"/>
          <a:ext cx="8839200" cy="670297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55F3A0A5-774A-C243-95FE-307AA650F624}" type="slidenum">
              <a:rPr lang="en-US" smtClean="0"/>
              <a:t>10</a:t>
            </a:fld>
            <a:endParaRPr lang="en-US"/>
          </a:p>
        </p:txBody>
      </p:sp>
    </p:spTree>
    <p:extLst>
      <p:ext uri="{BB962C8B-B14F-4D97-AF65-F5344CB8AC3E}">
        <p14:creationId xmlns:p14="http://schemas.microsoft.com/office/powerpoint/2010/main" val="60950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Grp="1" noChangeArrowheads="1"/>
          </p:cNvSpPr>
          <p:nvPr>
            <p:ph type="title"/>
          </p:nvPr>
        </p:nvSpPr>
        <p:spPr>
          <a:xfrm>
            <a:off x="762000" y="762000"/>
            <a:ext cx="7924800" cy="1295400"/>
          </a:xfrm>
        </p:spPr>
        <p:txBody>
          <a:bodyPr/>
          <a:lstStyle/>
          <a:p>
            <a:r>
              <a:rPr lang="en-US" sz="3800" dirty="0"/>
              <a:t>Three Basic Principles About California School Discipline</a:t>
            </a:r>
          </a:p>
        </p:txBody>
      </p:sp>
      <p:sp>
        <p:nvSpPr>
          <p:cNvPr id="189443" name="Rectangle 3"/>
          <p:cNvSpPr>
            <a:spLocks noGrp="1" noChangeArrowheads="1"/>
          </p:cNvSpPr>
          <p:nvPr>
            <p:ph type="body" idx="1"/>
          </p:nvPr>
        </p:nvSpPr>
        <p:spPr>
          <a:xfrm>
            <a:off x="762000" y="2514600"/>
            <a:ext cx="7693025" cy="4114800"/>
          </a:xfrm>
        </p:spPr>
        <p:txBody>
          <a:bodyPr/>
          <a:lstStyle/>
          <a:p>
            <a:pPr eaLnBrk="1" hangingPunct="1"/>
            <a:r>
              <a:rPr lang="en-US" sz="2600" dirty="0"/>
              <a:t>Students have a </a:t>
            </a:r>
            <a:r>
              <a:rPr lang="en-US" sz="2600" dirty="0" smtClean="0"/>
              <a:t>fundamental right </a:t>
            </a:r>
            <a:r>
              <a:rPr lang="en-US" sz="2600" dirty="0"/>
              <a:t>to </a:t>
            </a:r>
            <a:r>
              <a:rPr lang="en-US" sz="2600" dirty="0" smtClean="0"/>
              <a:t>public </a:t>
            </a:r>
            <a:r>
              <a:rPr lang="en-US" sz="2600" dirty="0"/>
              <a:t>education, even if they misbehave in school</a:t>
            </a:r>
            <a:r>
              <a:rPr lang="en-US" sz="2600" dirty="0" smtClean="0"/>
              <a:t>.</a:t>
            </a:r>
            <a:r>
              <a:rPr lang="en-US" sz="2600" i="1" kern="1200" dirty="0"/>
              <a:t> </a:t>
            </a:r>
            <a:r>
              <a:rPr lang="en-US" sz="1400" i="1" kern="1200" dirty="0"/>
              <a:t>California Constitution Article IX, section </a:t>
            </a:r>
            <a:r>
              <a:rPr lang="en-US" sz="1400" i="1" kern="1200" dirty="0" smtClean="0"/>
              <a:t>1; Serrano </a:t>
            </a:r>
            <a:r>
              <a:rPr lang="en-US" sz="1400" i="1" kern="1200" dirty="0"/>
              <a:t>v. Priest, 5 Cal. 3d 584, 608-10 (1971</a:t>
            </a:r>
            <a:r>
              <a:rPr lang="en-US" sz="1400" i="1" kern="1200" dirty="0" smtClean="0"/>
              <a:t>).</a:t>
            </a:r>
          </a:p>
          <a:p>
            <a:pPr eaLnBrk="1" hangingPunct="1"/>
            <a:endParaRPr lang="en-US" sz="700" dirty="0" smtClean="0"/>
          </a:p>
          <a:p>
            <a:pPr eaLnBrk="1" hangingPunct="1"/>
            <a:r>
              <a:rPr lang="en-US" sz="2600" dirty="0" smtClean="0"/>
              <a:t>Students </a:t>
            </a:r>
            <a:r>
              <a:rPr lang="en-US" sz="2600" dirty="0"/>
              <a:t>have the right to challenge punishment and tell their side of the </a:t>
            </a:r>
            <a:r>
              <a:rPr lang="en-US" sz="2600" dirty="0" smtClean="0"/>
              <a:t>story before removal. </a:t>
            </a:r>
            <a:r>
              <a:rPr lang="en-US" sz="1400" dirty="0"/>
              <a:t>Goss v. Lopez, 419 U.S. 565 (1975) </a:t>
            </a:r>
          </a:p>
          <a:p>
            <a:pPr>
              <a:buNone/>
            </a:pPr>
            <a:endParaRPr lang="en-US" sz="700" dirty="0"/>
          </a:p>
          <a:p>
            <a:pPr eaLnBrk="1" hangingPunct="1"/>
            <a:r>
              <a:rPr lang="en-US" sz="2600" kern="1200" dirty="0" smtClean="0"/>
              <a:t>Students have procedural rights to fair notice, a “prompt” hearing before an impartial arbiter, etc.</a:t>
            </a:r>
            <a:r>
              <a:rPr lang="en-US" sz="2400" kern="1200" dirty="0" smtClean="0"/>
              <a:t> </a:t>
            </a:r>
            <a:r>
              <a:rPr lang="en-US" sz="1400" i="1" kern="1200" dirty="0"/>
              <a:t>Charles S. v. San Francisco Unified School District</a:t>
            </a:r>
            <a:r>
              <a:rPr lang="en-US" sz="1400" kern="1200" dirty="0"/>
              <a:t>, 20 Cal. App. 3d 83 (1971</a:t>
            </a:r>
            <a:r>
              <a:rPr lang="en-US" sz="1400" kern="1200" dirty="0" smtClean="0"/>
              <a:t>).</a:t>
            </a:r>
            <a:endParaRPr lang="en-US" sz="1400" dirty="0"/>
          </a:p>
        </p:txBody>
      </p:sp>
      <p:sp>
        <p:nvSpPr>
          <p:cNvPr id="2" name="Slide Number Placeholder 1"/>
          <p:cNvSpPr>
            <a:spLocks noGrp="1"/>
          </p:cNvSpPr>
          <p:nvPr>
            <p:ph type="sldNum" sz="quarter" idx="12"/>
          </p:nvPr>
        </p:nvSpPr>
        <p:spPr/>
        <p:txBody>
          <a:bodyPr/>
          <a:lstStyle/>
          <a:p>
            <a:fld id="{30AA0C90-75FB-4632-BAB6-127D05FC839D}" type="slidenum">
              <a:rPr lang="en-US" smtClean="0"/>
              <a:pPr/>
              <a:t>11</a:t>
            </a:fld>
            <a:endParaRPr lang="en-US"/>
          </a:p>
        </p:txBody>
      </p:sp>
    </p:spTree>
    <p:extLst>
      <p:ext uri="{BB962C8B-B14F-4D97-AF65-F5344CB8AC3E}">
        <p14:creationId xmlns:p14="http://schemas.microsoft.com/office/powerpoint/2010/main" val="33385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1795798"/>
              </p:ext>
            </p:extLst>
          </p:nvPr>
        </p:nvGraphicFramePr>
        <p:xfrm>
          <a:off x="0" y="0"/>
          <a:ext cx="9144000" cy="6858001"/>
        </p:xfrm>
        <a:graphic>
          <a:graphicData uri="http://schemas.openxmlformats.org/drawingml/2006/table">
            <a:tbl>
              <a:tblPr firstRow="1" bandRow="1">
                <a:tableStyleId>{5C22544A-7EE6-4342-B048-85BDC9FD1C3A}</a:tableStyleId>
              </a:tblPr>
              <a:tblGrid>
                <a:gridCol w="2530045">
                  <a:extLst>
                    <a:ext uri="{9D8B030D-6E8A-4147-A177-3AD203B41FA5}">
                      <a16:colId xmlns:a16="http://schemas.microsoft.com/office/drawing/2014/main" val="20000"/>
                    </a:ext>
                  </a:extLst>
                </a:gridCol>
                <a:gridCol w="6613955">
                  <a:extLst>
                    <a:ext uri="{9D8B030D-6E8A-4147-A177-3AD203B41FA5}">
                      <a16:colId xmlns:a16="http://schemas.microsoft.com/office/drawing/2014/main" val="20001"/>
                    </a:ext>
                  </a:extLst>
                </a:gridCol>
              </a:tblGrid>
              <a:tr h="512519">
                <a:tc>
                  <a:txBody>
                    <a:bodyPr/>
                    <a:lstStyle/>
                    <a:p>
                      <a:pPr algn="ctr"/>
                      <a:r>
                        <a:rPr lang="en-US" sz="2600" dirty="0" smtClean="0"/>
                        <a:t>Event</a:t>
                      </a:r>
                      <a:endParaRPr lang="en-US" sz="2600" dirty="0"/>
                    </a:p>
                  </a:txBody>
                  <a:tcPr marL="68580" marR="68580">
                    <a:solidFill>
                      <a:srgbClr val="002060"/>
                    </a:solidFill>
                  </a:tcPr>
                </a:tc>
                <a:tc>
                  <a:txBody>
                    <a:bodyPr/>
                    <a:lstStyle/>
                    <a:p>
                      <a:pPr algn="ctr"/>
                      <a:r>
                        <a:rPr lang="en-US" sz="2600" dirty="0" smtClean="0"/>
                        <a:t>Timeline</a:t>
                      </a:r>
                      <a:endParaRPr lang="en-US" sz="2600" dirty="0"/>
                    </a:p>
                  </a:txBody>
                  <a:tcPr marL="68580" marR="68580">
                    <a:solidFill>
                      <a:srgbClr val="002060"/>
                    </a:solidFill>
                  </a:tcPr>
                </a:tc>
                <a:extLst>
                  <a:ext uri="{0D108BD9-81ED-4DB2-BD59-A6C34878D82A}">
                    <a16:rowId xmlns:a16="http://schemas.microsoft.com/office/drawing/2014/main" val="10000"/>
                  </a:ext>
                </a:extLst>
              </a:tr>
              <a:tr h="619822">
                <a:tc>
                  <a:txBody>
                    <a:bodyPr/>
                    <a:lstStyle/>
                    <a:p>
                      <a:pPr algn="l"/>
                      <a:r>
                        <a:rPr lang="en-US" sz="1800" dirty="0" smtClean="0"/>
                        <a:t>Initial suspension</a:t>
                      </a:r>
                      <a:endParaRPr lang="en-US" sz="1800" dirty="0"/>
                    </a:p>
                  </a:txBody>
                  <a:tcPr marL="68580" marR="68580" anchor="ctr"/>
                </a:tc>
                <a:tc>
                  <a:txBody>
                    <a:bodyPr/>
                    <a:lstStyle/>
                    <a:p>
                      <a:pPr algn="l"/>
                      <a:r>
                        <a:rPr lang="en-US" sz="1800" dirty="0" smtClean="0"/>
                        <a:t>Maximum length of suspension is five days.  EC </a:t>
                      </a:r>
                      <a:r>
                        <a:rPr lang="en-US" sz="1800" dirty="0" smtClean="0">
                          <a:cs typeface="Times New Roman" panose="02020603050405020304" pitchFamily="18" charset="0"/>
                        </a:rPr>
                        <a:t>§ </a:t>
                      </a:r>
                      <a:r>
                        <a:rPr lang="en-US" sz="1800" dirty="0" smtClean="0"/>
                        <a:t>48911(a).</a:t>
                      </a:r>
                      <a:endParaRPr lang="en-US" sz="1800" dirty="0"/>
                    </a:p>
                  </a:txBody>
                  <a:tcPr marL="68580" marR="68580" anchor="ctr"/>
                </a:tc>
                <a:extLst>
                  <a:ext uri="{0D108BD9-81ED-4DB2-BD59-A6C34878D82A}">
                    <a16:rowId xmlns:a16="http://schemas.microsoft.com/office/drawing/2014/main" val="10001"/>
                  </a:ext>
                </a:extLst>
              </a:tr>
              <a:tr h="1225990">
                <a:tc>
                  <a:txBody>
                    <a:bodyPr/>
                    <a:lstStyle/>
                    <a:p>
                      <a:pPr algn="l"/>
                      <a:r>
                        <a:rPr lang="en-US" sz="1800" dirty="0" smtClean="0"/>
                        <a:t>Extension</a:t>
                      </a:r>
                      <a:r>
                        <a:rPr lang="en-US" sz="1800" baseline="0" dirty="0" smtClean="0"/>
                        <a:t>-of-suspension meeting</a:t>
                      </a:r>
                      <a:endParaRPr lang="en-US" sz="1800" dirty="0"/>
                    </a:p>
                  </a:txBody>
                  <a:tcPr marL="68580" marR="68580" anchor="ctr"/>
                </a:tc>
                <a:tc>
                  <a:txBody>
                    <a:bodyPr/>
                    <a:lstStyle/>
                    <a:p>
                      <a:pPr algn="l"/>
                      <a:r>
                        <a:rPr lang="en-US" sz="1800" dirty="0" smtClean="0"/>
                        <a:t>Must occur before suspension can be extended to sixth day.  EC </a:t>
                      </a:r>
                      <a:r>
                        <a:rPr lang="en-US" sz="1800" dirty="0" smtClean="0">
                          <a:cs typeface="Times New Roman" panose="02020603050405020304" pitchFamily="18" charset="0"/>
                        </a:rPr>
                        <a:t>§ </a:t>
                      </a:r>
                      <a:r>
                        <a:rPr lang="en-US" sz="1800" dirty="0" smtClean="0"/>
                        <a:t>48911(g).  Note: If student is detained in Hall,</a:t>
                      </a:r>
                      <a:r>
                        <a:rPr lang="en-US" sz="1800" baseline="0" dirty="0" smtClean="0"/>
                        <a:t> school frequently does not hold this meeting until student is released. </a:t>
                      </a:r>
                      <a:endParaRPr lang="en-US" sz="1800" dirty="0"/>
                    </a:p>
                  </a:txBody>
                  <a:tcPr marL="68580" marR="68580" anchor="ctr"/>
                </a:tc>
                <a:extLst>
                  <a:ext uri="{0D108BD9-81ED-4DB2-BD59-A6C34878D82A}">
                    <a16:rowId xmlns:a16="http://schemas.microsoft.com/office/drawing/2014/main" val="10002"/>
                  </a:ext>
                </a:extLst>
              </a:tr>
              <a:tr h="887272">
                <a:tc>
                  <a:txBody>
                    <a:bodyPr/>
                    <a:lstStyle/>
                    <a:p>
                      <a:pPr algn="l"/>
                      <a:r>
                        <a:rPr lang="en-US" sz="1800" dirty="0" smtClean="0"/>
                        <a:t>Manifestation determination review</a:t>
                      </a:r>
                      <a:endParaRPr lang="en-US" sz="1800" dirty="0"/>
                    </a:p>
                  </a:txBody>
                  <a:tcPr marL="68580" marR="68580" anchor="ctr"/>
                </a:tc>
                <a:tc>
                  <a:txBody>
                    <a:bodyPr/>
                    <a:lstStyle/>
                    <a:p>
                      <a:pPr algn="l"/>
                      <a:r>
                        <a:rPr lang="en-US" sz="1800" dirty="0" smtClean="0"/>
                        <a:t>Must occur within ten schooldays.</a:t>
                      </a:r>
                      <a:r>
                        <a:rPr lang="en-US" sz="1800" baseline="0" dirty="0" smtClean="0"/>
                        <a:t>  20 U.S.C. </a:t>
                      </a:r>
                      <a:r>
                        <a:rPr lang="en-US" sz="1800" dirty="0" smtClean="0">
                          <a:cs typeface="Times New Roman" panose="02020603050405020304" pitchFamily="18" charset="0"/>
                        </a:rPr>
                        <a:t>§ 1415(k)(1)(E).</a:t>
                      </a:r>
                      <a:r>
                        <a:rPr lang="en-US" sz="1800" baseline="0" dirty="0" smtClean="0">
                          <a:cs typeface="Times New Roman" panose="02020603050405020304" pitchFamily="18" charset="0"/>
                        </a:rPr>
                        <a:t> </a:t>
                      </a:r>
                      <a:endParaRPr lang="en-US" sz="1800" dirty="0"/>
                    </a:p>
                  </a:txBody>
                  <a:tcPr marL="68580" marR="68580" anchor="ctr"/>
                </a:tc>
                <a:extLst>
                  <a:ext uri="{0D108BD9-81ED-4DB2-BD59-A6C34878D82A}">
                    <a16:rowId xmlns:a16="http://schemas.microsoft.com/office/drawing/2014/main" val="10003"/>
                  </a:ext>
                </a:extLst>
              </a:tr>
              <a:tr h="672681">
                <a:tc>
                  <a:txBody>
                    <a:bodyPr/>
                    <a:lstStyle/>
                    <a:p>
                      <a:pPr algn="l"/>
                      <a:r>
                        <a:rPr lang="en-US" sz="1800" dirty="0" smtClean="0"/>
                        <a:t>Notice of expulsion hearing</a:t>
                      </a:r>
                      <a:endParaRPr lang="en-US" sz="1800" dirty="0"/>
                    </a:p>
                  </a:txBody>
                  <a:tcPr marL="68580" marR="68580" anchor="ctr"/>
                </a:tc>
                <a:tc>
                  <a:txBody>
                    <a:bodyPr/>
                    <a:lstStyle/>
                    <a:p>
                      <a:pPr algn="l"/>
                      <a:r>
                        <a:rPr lang="en-US" sz="1800" dirty="0" smtClean="0"/>
                        <a:t>Must be sent ten calendar days before date</a:t>
                      </a:r>
                      <a:r>
                        <a:rPr lang="en-US" sz="1800" baseline="0" dirty="0" smtClean="0"/>
                        <a:t> of hearing.  EC </a:t>
                      </a:r>
                      <a:r>
                        <a:rPr lang="en-US" sz="1800" dirty="0" smtClean="0">
                          <a:cs typeface="Times New Roman" panose="02020603050405020304" pitchFamily="18" charset="0"/>
                        </a:rPr>
                        <a:t>§ </a:t>
                      </a:r>
                      <a:r>
                        <a:rPr lang="en-US" sz="1800" baseline="0" dirty="0" smtClean="0"/>
                        <a:t>48918(b). </a:t>
                      </a:r>
                      <a:endParaRPr lang="en-US" sz="1800" dirty="0"/>
                    </a:p>
                  </a:txBody>
                  <a:tcPr marL="68580" marR="68580" anchor="ctr"/>
                </a:tc>
                <a:extLst>
                  <a:ext uri="{0D108BD9-81ED-4DB2-BD59-A6C34878D82A}">
                    <a16:rowId xmlns:a16="http://schemas.microsoft.com/office/drawing/2014/main" val="10004"/>
                  </a:ext>
                </a:extLst>
              </a:tr>
              <a:tr h="1322285">
                <a:tc>
                  <a:txBody>
                    <a:bodyPr/>
                    <a:lstStyle/>
                    <a:p>
                      <a:pPr algn="l"/>
                      <a:r>
                        <a:rPr lang="en-US" sz="1800" dirty="0" smtClean="0"/>
                        <a:t>Expulsion hearing</a:t>
                      </a:r>
                      <a:endParaRPr lang="en-US" sz="1800" dirty="0"/>
                    </a:p>
                  </a:txBody>
                  <a:tcPr marL="68580" marR="68580" anchor="ctr"/>
                </a:tc>
                <a:tc>
                  <a:txBody>
                    <a:bodyPr/>
                    <a:lstStyle/>
                    <a:p>
                      <a:pPr algn="l"/>
                      <a:r>
                        <a:rPr lang="en-US" sz="1800" dirty="0" smtClean="0"/>
                        <a:t>Student entitled to hearing within thirty schooldays from principal’s determination</a:t>
                      </a:r>
                      <a:r>
                        <a:rPr lang="en-US" sz="1800" baseline="0" dirty="0" smtClean="0"/>
                        <a:t> that student violated Education Code</a:t>
                      </a:r>
                      <a:r>
                        <a:rPr lang="en-US" sz="1800" dirty="0" smtClean="0"/>
                        <a:t>. Student entitled to one postponement “for a period of not more than 30 calendar days.” EC </a:t>
                      </a:r>
                      <a:r>
                        <a:rPr lang="en-US" sz="1800" dirty="0" smtClean="0">
                          <a:cs typeface="Times New Roman" panose="02020603050405020304" pitchFamily="18" charset="0"/>
                        </a:rPr>
                        <a:t>§ </a:t>
                      </a:r>
                      <a:r>
                        <a:rPr lang="en-US" sz="1800" dirty="0" smtClean="0"/>
                        <a:t>48918(a)(1). </a:t>
                      </a:r>
                      <a:endParaRPr lang="en-US" sz="1800" dirty="0"/>
                    </a:p>
                  </a:txBody>
                  <a:tcPr marL="68580" marR="68580" anchor="ctr"/>
                </a:tc>
                <a:extLst>
                  <a:ext uri="{0D108BD9-81ED-4DB2-BD59-A6C34878D82A}">
                    <a16:rowId xmlns:a16="http://schemas.microsoft.com/office/drawing/2014/main" val="10005"/>
                  </a:ext>
                </a:extLst>
              </a:tr>
              <a:tr h="858193">
                <a:tc>
                  <a:txBody>
                    <a:bodyPr/>
                    <a:lstStyle/>
                    <a:p>
                      <a:pPr algn="l"/>
                      <a:r>
                        <a:rPr lang="en-US" sz="1800" dirty="0" smtClean="0"/>
                        <a:t>School board hearing</a:t>
                      </a:r>
                      <a:endParaRPr lang="en-US" sz="1800" dirty="0"/>
                    </a:p>
                  </a:txBody>
                  <a:tcPr marL="68580" marR="68580" anchor="ctr"/>
                </a:tc>
                <a:tc>
                  <a:txBody>
                    <a:bodyPr/>
                    <a:lstStyle/>
                    <a:p>
                      <a:pPr algn="l"/>
                      <a:r>
                        <a:rPr lang="en-US" sz="1800" dirty="0" smtClean="0"/>
                        <a:t>Variable per rules in EC</a:t>
                      </a:r>
                      <a:r>
                        <a:rPr lang="en-US" sz="1800" baseline="0" dirty="0" smtClean="0">
                          <a:cs typeface="Times New Roman" panose="02020603050405020304" pitchFamily="18" charset="0"/>
                        </a:rPr>
                        <a:t> </a:t>
                      </a:r>
                      <a:r>
                        <a:rPr lang="en-US" sz="1800" dirty="0" smtClean="0">
                          <a:cs typeface="Times New Roman" panose="02020603050405020304" pitchFamily="18" charset="0"/>
                        </a:rPr>
                        <a:t>§</a:t>
                      </a:r>
                      <a:r>
                        <a:rPr lang="en-US" sz="1800" dirty="0" smtClean="0"/>
                        <a:t> 48918(a)(2).  Usually occurs</a:t>
                      </a:r>
                      <a:r>
                        <a:rPr lang="en-US" sz="1800" baseline="0" dirty="0" smtClean="0"/>
                        <a:t> </a:t>
                      </a:r>
                      <a:r>
                        <a:rPr lang="en-US" sz="1800" dirty="0" smtClean="0"/>
                        <a:t>within a month of expulsion hearing.</a:t>
                      </a:r>
                      <a:endParaRPr lang="en-US" sz="1800" dirty="0"/>
                    </a:p>
                  </a:txBody>
                  <a:tcPr marL="68580" marR="68580" anchor="ctr"/>
                </a:tc>
                <a:extLst>
                  <a:ext uri="{0D108BD9-81ED-4DB2-BD59-A6C34878D82A}">
                    <a16:rowId xmlns:a16="http://schemas.microsoft.com/office/drawing/2014/main" val="10006"/>
                  </a:ext>
                </a:extLst>
              </a:tr>
              <a:tr h="759239">
                <a:tc>
                  <a:txBody>
                    <a:bodyPr/>
                    <a:lstStyle/>
                    <a:p>
                      <a:pPr algn="l"/>
                      <a:r>
                        <a:rPr lang="en-US" sz="1800" dirty="0" smtClean="0"/>
                        <a:t>Filing</a:t>
                      </a:r>
                      <a:r>
                        <a:rPr lang="en-US" sz="1800" baseline="0" dirty="0" smtClean="0"/>
                        <a:t> of appeal</a:t>
                      </a:r>
                      <a:endParaRPr lang="en-US" sz="1800" dirty="0"/>
                    </a:p>
                  </a:txBody>
                  <a:tcPr marL="68580" marR="68580" anchor="ctr"/>
                </a:tc>
                <a:tc>
                  <a:txBody>
                    <a:bodyPr/>
                    <a:lstStyle/>
                    <a:p>
                      <a:pPr algn="l"/>
                      <a:r>
                        <a:rPr lang="en-US" sz="1800" dirty="0" smtClean="0"/>
                        <a:t>Student must</a:t>
                      </a:r>
                      <a:r>
                        <a:rPr lang="en-US" sz="1800" baseline="0" dirty="0" smtClean="0"/>
                        <a:t> file appeal within 30 days of school board’s expulsion order. </a:t>
                      </a:r>
                      <a:endParaRPr lang="en-US" sz="1800" dirty="0"/>
                    </a:p>
                  </a:txBody>
                  <a:tcPr marL="68580" marR="68580" anchor="ct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fld id="{747B21A3-00A4-4831-A2E9-6D2CB1AE4709}" type="slidenum">
              <a:rPr lang="en-US" smtClean="0"/>
              <a:pPr/>
              <a:t>12</a:t>
            </a:fld>
            <a:endParaRPr lang="en-US"/>
          </a:p>
        </p:txBody>
      </p:sp>
    </p:spTree>
    <p:extLst>
      <p:ext uri="{BB962C8B-B14F-4D97-AF65-F5344CB8AC3E}">
        <p14:creationId xmlns:p14="http://schemas.microsoft.com/office/powerpoint/2010/main" val="267986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Initial Suspension	</a:t>
            </a:r>
            <a:endParaRPr lang="en-US" sz="5400" dirty="0"/>
          </a:p>
        </p:txBody>
      </p:sp>
      <p:sp>
        <p:nvSpPr>
          <p:cNvPr id="3" name="Content Placeholder 2"/>
          <p:cNvSpPr>
            <a:spLocks noGrp="1"/>
          </p:cNvSpPr>
          <p:nvPr>
            <p:ph idx="1"/>
          </p:nvPr>
        </p:nvSpPr>
        <p:spPr>
          <a:xfrm>
            <a:off x="762000" y="2362200"/>
            <a:ext cx="8153400" cy="4257675"/>
          </a:xfrm>
        </p:spPr>
        <p:txBody>
          <a:bodyPr/>
          <a:lstStyle/>
          <a:p>
            <a:pPr>
              <a:buFont typeface="Arial" panose="020B0604020202020204" pitchFamily="34" charset="0"/>
              <a:buChar char="•"/>
            </a:pPr>
            <a:r>
              <a:rPr lang="en-US" sz="2600" dirty="0" smtClean="0"/>
              <a:t>Limit of </a:t>
            </a:r>
            <a:r>
              <a:rPr lang="en-US" sz="2600" b="1" u="sng" dirty="0" smtClean="0">
                <a:solidFill>
                  <a:srgbClr val="00B0F0"/>
                </a:solidFill>
              </a:rPr>
              <a:t>5</a:t>
            </a:r>
            <a:r>
              <a:rPr lang="en-US" sz="2600" dirty="0" smtClean="0">
                <a:solidFill>
                  <a:srgbClr val="00B0F0"/>
                </a:solidFill>
              </a:rPr>
              <a:t> consecutive school days</a:t>
            </a:r>
          </a:p>
          <a:p>
            <a:pPr>
              <a:buFont typeface="Arial" panose="020B0604020202020204" pitchFamily="34" charset="0"/>
              <a:buChar char="•"/>
            </a:pPr>
            <a:r>
              <a:rPr lang="en-US" sz="2600" dirty="0" smtClean="0"/>
              <a:t>Limit of </a:t>
            </a:r>
            <a:r>
              <a:rPr lang="en-US" sz="2600" b="1" u="sng" dirty="0" smtClean="0">
                <a:solidFill>
                  <a:srgbClr val="00B0F0"/>
                </a:solidFill>
              </a:rPr>
              <a:t>20</a:t>
            </a:r>
            <a:r>
              <a:rPr lang="en-US" sz="2600" b="1" dirty="0" smtClean="0">
                <a:solidFill>
                  <a:srgbClr val="00B0F0"/>
                </a:solidFill>
              </a:rPr>
              <a:t> </a:t>
            </a:r>
            <a:r>
              <a:rPr lang="en-US" sz="2600" dirty="0" smtClean="0">
                <a:solidFill>
                  <a:srgbClr val="00B0F0"/>
                </a:solidFill>
              </a:rPr>
              <a:t>days </a:t>
            </a:r>
            <a:r>
              <a:rPr lang="en-US" sz="2600" b="1" u="sng" dirty="0" smtClean="0">
                <a:solidFill>
                  <a:srgbClr val="00B0F0"/>
                </a:solidFill>
              </a:rPr>
              <a:t>total</a:t>
            </a:r>
            <a:r>
              <a:rPr lang="en-US" sz="2600" dirty="0" smtClean="0">
                <a:solidFill>
                  <a:srgbClr val="00B0F0"/>
                </a:solidFill>
              </a:rPr>
              <a:t> per school year</a:t>
            </a:r>
          </a:p>
          <a:p>
            <a:pPr>
              <a:buFont typeface="Arial" panose="020B0604020202020204" pitchFamily="34" charset="0"/>
              <a:buChar char="•"/>
            </a:pPr>
            <a:r>
              <a:rPr lang="en-US" sz="2600" dirty="0" smtClean="0"/>
              <a:t>Only when “alternative means of correction” have failed to bring about proper conduct, which are listed in </a:t>
            </a:r>
            <a:r>
              <a:rPr lang="en-US" sz="2400" i="1" dirty="0" smtClean="0"/>
              <a:t>Cal.</a:t>
            </a:r>
            <a:r>
              <a:rPr lang="en-US" sz="2400" dirty="0" smtClean="0"/>
              <a:t> </a:t>
            </a:r>
            <a:r>
              <a:rPr lang="en-US" sz="2400" i="1" dirty="0" smtClean="0"/>
              <a:t>Educ. Code </a:t>
            </a:r>
            <a:r>
              <a:rPr lang="en-US" sz="2400" i="1" dirty="0"/>
              <a:t>§</a:t>
            </a:r>
            <a:r>
              <a:rPr lang="en-US" sz="2400" i="1" dirty="0" smtClean="0"/>
              <a:t>48900.5</a:t>
            </a:r>
            <a:endParaRPr lang="en-US" sz="2400" dirty="0" smtClean="0"/>
          </a:p>
          <a:p>
            <a:pPr marL="342900" lvl="1" indent="-342900">
              <a:buFont typeface="Arial" panose="020B0604020202020204" pitchFamily="34" charset="0"/>
              <a:buChar char="•"/>
            </a:pPr>
            <a:r>
              <a:rPr lang="en-US" sz="2600" dirty="0" smtClean="0"/>
              <a:t>Immediate notice to parent/guardian. </a:t>
            </a:r>
            <a:r>
              <a:rPr lang="en-US" i="1" dirty="0"/>
              <a:t>Cal.</a:t>
            </a:r>
            <a:r>
              <a:rPr lang="en-US" dirty="0"/>
              <a:t> </a:t>
            </a:r>
            <a:r>
              <a:rPr lang="en-US" i="1" dirty="0"/>
              <a:t>Educ. Code §</a:t>
            </a:r>
            <a:r>
              <a:rPr lang="en-US" i="1" dirty="0" smtClean="0"/>
              <a:t>48911</a:t>
            </a:r>
            <a:endParaRPr lang="en-US" sz="2600" dirty="0" smtClean="0"/>
          </a:p>
          <a:p>
            <a:pPr>
              <a:buFont typeface="Arial" panose="020B0604020202020204" pitchFamily="34" charset="0"/>
              <a:buChar char="•"/>
            </a:pPr>
            <a:r>
              <a:rPr lang="en-US" sz="2600" dirty="0" smtClean="0"/>
              <a:t>Opportunity to be heard before suspension, unless “emergency situation.” </a:t>
            </a:r>
            <a:r>
              <a:rPr lang="en-US" sz="2400" i="1" dirty="0" smtClean="0"/>
              <a:t>Cal</a:t>
            </a:r>
            <a:r>
              <a:rPr lang="en-US" sz="2400" dirty="0" smtClean="0"/>
              <a:t>. </a:t>
            </a:r>
            <a:r>
              <a:rPr lang="en-US" sz="2400" i="1" dirty="0" smtClean="0"/>
              <a:t>Educ. Code §48911</a:t>
            </a:r>
          </a:p>
          <a:p>
            <a:pPr>
              <a:buFont typeface="Arial" panose="020B0604020202020204" pitchFamily="34" charset="0"/>
              <a:buChar char="•"/>
            </a:pPr>
            <a:r>
              <a:rPr lang="en-US" sz="2600" dirty="0" smtClean="0"/>
              <a:t>No right to education during suspension! </a:t>
            </a:r>
            <a:r>
              <a:rPr lang="en-US" sz="2600" dirty="0" smtClean="0">
                <a:sym typeface="Wingdings" pitchFamily="2" charset="2"/>
              </a:rPr>
              <a:t></a:t>
            </a:r>
            <a:endParaRPr lang="en-US" sz="2600"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13</a:t>
            </a:fld>
            <a:endParaRPr lang="en-US"/>
          </a:p>
        </p:txBody>
      </p:sp>
    </p:spTree>
    <p:extLst>
      <p:ext uri="{BB962C8B-B14F-4D97-AF65-F5344CB8AC3E}">
        <p14:creationId xmlns:p14="http://schemas.microsoft.com/office/powerpoint/2010/main" val="331063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Extension of Suspension</a:t>
            </a:r>
            <a:endParaRPr lang="en-US" sz="4800" dirty="0"/>
          </a:p>
        </p:txBody>
      </p:sp>
      <p:sp>
        <p:nvSpPr>
          <p:cNvPr id="3" name="Content Placeholder 2"/>
          <p:cNvSpPr>
            <a:spLocks noGrp="1"/>
          </p:cNvSpPr>
          <p:nvPr>
            <p:ph idx="1"/>
          </p:nvPr>
        </p:nvSpPr>
        <p:spPr>
          <a:xfrm>
            <a:off x="838200" y="2438400"/>
            <a:ext cx="7693025" cy="4191000"/>
          </a:xfrm>
        </p:spPr>
        <p:txBody>
          <a:bodyPr/>
          <a:lstStyle/>
          <a:p>
            <a:pPr marL="0" indent="0">
              <a:buNone/>
            </a:pPr>
            <a:endParaRPr lang="en-US" sz="1200" dirty="0" smtClean="0"/>
          </a:p>
          <a:p>
            <a:pPr>
              <a:buFont typeface="Arial" panose="020B0604020202020204" pitchFamily="34" charset="0"/>
              <a:buChar char="•"/>
            </a:pPr>
            <a:r>
              <a:rPr lang="en-US" dirty="0" smtClean="0"/>
              <a:t>“New suspension” requiring its own meeting.</a:t>
            </a:r>
          </a:p>
          <a:p>
            <a:pPr lvl="1"/>
            <a:r>
              <a:rPr lang="en-US" sz="1600" i="1" dirty="0" smtClean="0"/>
              <a:t>Montoya v. Sanger Unified School District</a:t>
            </a:r>
            <a:r>
              <a:rPr lang="en-US" sz="1600" dirty="0" smtClean="0"/>
              <a:t>, 502 F. Supp. 209 (C.D. Cal. 1980)</a:t>
            </a:r>
          </a:p>
          <a:p>
            <a:pPr>
              <a:buFont typeface="Arial" panose="020B0604020202020204" pitchFamily="34" charset="0"/>
              <a:buChar char="•"/>
            </a:pPr>
            <a:r>
              <a:rPr lang="en-US" dirty="0" smtClean="0"/>
              <a:t>Only permitted if:</a:t>
            </a:r>
          </a:p>
          <a:p>
            <a:pPr lvl="1">
              <a:buFont typeface="Arial" panose="020B0604020202020204" pitchFamily="34" charset="0"/>
              <a:buChar char="•"/>
            </a:pPr>
            <a:r>
              <a:rPr lang="en-US" dirty="0" smtClean="0"/>
              <a:t>District is recommending expulsion, </a:t>
            </a:r>
            <a:r>
              <a:rPr lang="en-US" b="1" i="1" dirty="0" smtClean="0"/>
              <a:t>and</a:t>
            </a:r>
          </a:p>
          <a:p>
            <a:pPr lvl="1">
              <a:buFont typeface="Arial" panose="020B0604020202020204" pitchFamily="34" charset="0"/>
              <a:buChar char="•"/>
            </a:pPr>
            <a:r>
              <a:rPr lang="en-US" i="1" dirty="0" smtClean="0"/>
              <a:t>“Presence of the pupil would cause a danger to persons or property or a threat of disrupting the instructional process.”</a:t>
            </a:r>
            <a:endParaRPr lang="en-US" dirty="0" smtClean="0"/>
          </a:p>
          <a:p>
            <a:pPr>
              <a:buFont typeface="Wingdings" panose="05000000000000000000" pitchFamily="2" charset="2"/>
              <a:buChar char="Ø"/>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0AA0C90-75FB-4632-BAB6-127D05FC839D}" type="slidenum">
              <a:rPr lang="en-US" smtClean="0"/>
              <a:pPr/>
              <a:t>14</a:t>
            </a:fld>
            <a:endParaRPr lang="en-US"/>
          </a:p>
        </p:txBody>
      </p:sp>
    </p:spTree>
    <p:extLst>
      <p:ext uri="{BB962C8B-B14F-4D97-AF65-F5344CB8AC3E}">
        <p14:creationId xmlns:p14="http://schemas.microsoft.com/office/powerpoint/2010/main" val="1649383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87620950"/>
              </p:ext>
            </p:extLst>
          </p:nvPr>
        </p:nvGraphicFramePr>
        <p:xfrm>
          <a:off x="0" y="166688"/>
          <a:ext cx="9144000" cy="634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7577" y="327427"/>
            <a:ext cx="8886423" cy="877163"/>
          </a:xfrm>
          <a:prstGeom prst="rect">
            <a:avLst/>
          </a:prstGeom>
          <a:noFill/>
        </p:spPr>
        <p:txBody>
          <a:bodyPr wrap="square" rtlCol="0">
            <a:spAutoFit/>
          </a:bodyPr>
          <a:lstStyle/>
          <a:p>
            <a:r>
              <a:rPr lang="en-US" sz="1700" i="1" dirty="0" smtClean="0"/>
              <a:t>This is the process at the school district level.  </a:t>
            </a:r>
          </a:p>
          <a:p>
            <a:r>
              <a:rPr lang="en-US" sz="1700" i="1" dirty="0" smtClean="0"/>
              <a:t>The student has the right to appeal to the county board of education and may also challenge the expulsion decision through a writ. </a:t>
            </a:r>
            <a:endParaRPr lang="en-US" sz="1700" i="1" dirty="0"/>
          </a:p>
        </p:txBody>
      </p:sp>
      <p:sp>
        <p:nvSpPr>
          <p:cNvPr id="6" name="Right Arrow 5"/>
          <p:cNvSpPr/>
          <p:nvPr/>
        </p:nvSpPr>
        <p:spPr>
          <a:xfrm>
            <a:off x="533400" y="5802867"/>
            <a:ext cx="8032058" cy="484632"/>
          </a:xfrm>
          <a:prstGeom prst="rightArrow">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66"/>
              </a:solidFill>
              <a:effectLst/>
              <a:uFillTx/>
              <a:latin typeface="+mj-lt"/>
              <a:ea typeface="+mj-ea"/>
              <a:cs typeface="+mj-cs"/>
              <a:sym typeface="Arial"/>
            </a:endParaRPr>
          </a:p>
        </p:txBody>
      </p:sp>
      <p:sp>
        <p:nvSpPr>
          <p:cNvPr id="7" name="Slide Number Placeholder 6"/>
          <p:cNvSpPr>
            <a:spLocks noGrp="1"/>
          </p:cNvSpPr>
          <p:nvPr>
            <p:ph type="sldNum" sz="quarter" idx="12"/>
          </p:nvPr>
        </p:nvSpPr>
        <p:spPr>
          <a:xfrm>
            <a:off x="145711" y="6238558"/>
            <a:ext cx="464228" cy="492443"/>
          </a:xfrm>
        </p:spPr>
        <p:txBody>
          <a:bodyPr/>
          <a:lstStyle/>
          <a:p>
            <a:fld id="{190DD5A8-A92E-4539-94DC-87708041DD0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743045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Protections for Students with Special Needs</a:t>
            </a:r>
            <a:endParaRPr lang="en-US" b="1" dirty="0"/>
          </a:p>
        </p:txBody>
      </p:sp>
      <p:sp>
        <p:nvSpPr>
          <p:cNvPr id="3" name="Content Placeholder 2"/>
          <p:cNvSpPr>
            <a:spLocks noGrp="1"/>
          </p:cNvSpPr>
          <p:nvPr>
            <p:ph idx="1"/>
          </p:nvPr>
        </p:nvSpPr>
        <p:spPr>
          <a:xfrm>
            <a:off x="762000" y="2362200"/>
            <a:ext cx="8229600" cy="4360572"/>
          </a:xfrm>
        </p:spPr>
        <p:txBody>
          <a:bodyPr>
            <a:normAutofit fontScale="77500" lnSpcReduction="20000"/>
          </a:bodyPr>
          <a:lstStyle/>
          <a:p>
            <a:r>
              <a:rPr lang="en-US" dirty="0" smtClean="0"/>
              <a:t>IDEA (Individuals with Disabilities Education Act)</a:t>
            </a:r>
          </a:p>
          <a:p>
            <a:pPr lvl="1"/>
            <a:r>
              <a:rPr lang="en-US" dirty="0" smtClean="0"/>
              <a:t>Comparatively narrow federal statute governing special education</a:t>
            </a:r>
          </a:p>
          <a:p>
            <a:pPr lvl="1"/>
            <a:r>
              <a:rPr lang="en-US" dirty="0" smtClean="0"/>
              <a:t>Offers more protections than 504</a:t>
            </a:r>
          </a:p>
          <a:p>
            <a:pPr lvl="1"/>
            <a:r>
              <a:rPr lang="en-US" dirty="0" smtClean="0"/>
              <a:t>Enumerates thirteen categories of disabilities.  If student is identified as having one of those disabilities, student may be eligible for special education and related services memorialized in an Individualized Education Plan (IEP).</a:t>
            </a:r>
          </a:p>
          <a:p>
            <a:r>
              <a:rPr lang="en-US" dirty="0" smtClean="0"/>
              <a:t>Section 504 of the Rehabilitation Act</a:t>
            </a:r>
          </a:p>
          <a:p>
            <a:pPr lvl="1"/>
            <a:r>
              <a:rPr lang="en-US" dirty="0" smtClean="0"/>
              <a:t>Comparatively broad federal statute governing disability generally</a:t>
            </a:r>
          </a:p>
          <a:p>
            <a:pPr lvl="1"/>
            <a:r>
              <a:rPr lang="en-US" dirty="0" smtClean="0"/>
              <a:t>Offers less protection than IDEA</a:t>
            </a:r>
          </a:p>
          <a:p>
            <a:pPr lvl="1"/>
            <a:r>
              <a:rPr lang="en-US" dirty="0" smtClean="0"/>
              <a:t>Applies to all disabilities.  Services provided to a student frequently memorialized in a Section 504 Plan. </a:t>
            </a:r>
          </a:p>
          <a:p>
            <a:r>
              <a:rPr lang="en-US" dirty="0" smtClean="0"/>
              <a:t>Even if disability not yet identified, protections may attach if school had sufficient reason to investigate whether child is disabled and failed to do so.</a:t>
            </a:r>
          </a:p>
        </p:txBody>
      </p:sp>
      <p:sp>
        <p:nvSpPr>
          <p:cNvPr id="4" name="Slide Number Placeholder 3"/>
          <p:cNvSpPr>
            <a:spLocks noGrp="1"/>
          </p:cNvSpPr>
          <p:nvPr>
            <p:ph type="sldNum" sz="quarter" idx="12"/>
          </p:nvPr>
        </p:nvSpPr>
        <p:spPr/>
        <p:txBody>
          <a:bodyPr/>
          <a:lstStyle/>
          <a:p>
            <a:fld id="{30AA0C90-75FB-4632-BAB6-127D05FC839D}" type="slidenum">
              <a:rPr lang="en-US" smtClean="0"/>
              <a:pPr/>
              <a:t>16</a:t>
            </a:fld>
            <a:endParaRPr lang="en-US"/>
          </a:p>
        </p:txBody>
      </p:sp>
    </p:spTree>
    <p:extLst>
      <p:ext uri="{BB962C8B-B14F-4D97-AF65-F5344CB8AC3E}">
        <p14:creationId xmlns:p14="http://schemas.microsoft.com/office/powerpoint/2010/main" val="343384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Students with disabilities</a:t>
            </a:r>
          </a:p>
        </p:txBody>
      </p:sp>
      <p:sp>
        <p:nvSpPr>
          <p:cNvPr id="3" name="Content Placeholder 2"/>
          <p:cNvSpPr>
            <a:spLocks noGrp="1"/>
          </p:cNvSpPr>
          <p:nvPr>
            <p:ph idx="1"/>
          </p:nvPr>
        </p:nvSpPr>
        <p:spPr>
          <a:xfrm>
            <a:off x="838200" y="2286000"/>
            <a:ext cx="8153400" cy="4343400"/>
          </a:xfrm>
        </p:spPr>
        <p:txBody>
          <a:bodyPr/>
          <a:lstStyle/>
          <a:p>
            <a:r>
              <a:rPr lang="en-US" sz="2000" dirty="0" smtClean="0"/>
              <a:t>Any student </a:t>
            </a:r>
            <a:r>
              <a:rPr lang="en-US" sz="2000" dirty="0"/>
              <a:t>protected under IDEA or Section </a:t>
            </a:r>
            <a:r>
              <a:rPr lang="en-US" sz="2000" dirty="0" smtClean="0"/>
              <a:t>504 is </a:t>
            </a:r>
            <a:r>
              <a:rPr lang="en-US" sz="2000" dirty="0"/>
              <a:t>entitled to a Manifestation Determination Review (MDR) prior to being disciplined. 34 C.F.R. </a:t>
            </a:r>
            <a:r>
              <a:rPr lang="en-US" sz="2000" dirty="0" smtClean="0">
                <a:cs typeface="Times New Roman" panose="02020603050405020304" pitchFamily="18" charset="0"/>
              </a:rPr>
              <a:t>§ 300.530(e</a:t>
            </a:r>
            <a:r>
              <a:rPr lang="en-US" sz="2000" dirty="0">
                <a:cs typeface="Times New Roman" panose="02020603050405020304" pitchFamily="18" charset="0"/>
              </a:rPr>
              <a:t>) (IDEA); </a:t>
            </a:r>
            <a:r>
              <a:rPr lang="en-US" sz="2000" dirty="0"/>
              <a:t>34 C.F.R. </a:t>
            </a:r>
            <a:r>
              <a:rPr lang="en-US" sz="2000" dirty="0">
                <a:cs typeface="Times New Roman" panose="02020603050405020304" pitchFamily="18" charset="0"/>
              </a:rPr>
              <a:t>§ 104.35 (Section 504).  </a:t>
            </a:r>
            <a:endParaRPr lang="en-US" sz="2000" dirty="0" smtClean="0">
              <a:cs typeface="Times New Roman" panose="02020603050405020304" pitchFamily="18" charset="0"/>
            </a:endParaRPr>
          </a:p>
          <a:p>
            <a:r>
              <a:rPr lang="en-US" sz="2000" dirty="0" smtClean="0">
                <a:cs typeface="Times New Roman" panose="02020603050405020304" pitchFamily="18" charset="0"/>
              </a:rPr>
              <a:t>IDEA </a:t>
            </a:r>
            <a:r>
              <a:rPr lang="en-US" sz="2000" dirty="0">
                <a:cs typeface="Times New Roman" panose="02020603050405020304" pitchFamily="18" charset="0"/>
              </a:rPr>
              <a:t>MDRs consider:</a:t>
            </a:r>
          </a:p>
          <a:p>
            <a:pPr lvl="1"/>
            <a:r>
              <a:rPr lang="en-US" sz="2000" dirty="0">
                <a:cs typeface="Times New Roman" panose="02020603050405020304" pitchFamily="18" charset="0"/>
              </a:rPr>
              <a:t>Whether the conduct was caused by or had a direct and substantial relationship to the disability, or</a:t>
            </a:r>
          </a:p>
          <a:p>
            <a:pPr lvl="1"/>
            <a:r>
              <a:rPr lang="en-US" sz="2000" dirty="0">
                <a:cs typeface="Times New Roman" panose="02020603050405020304" pitchFamily="18" charset="0"/>
              </a:rPr>
              <a:t>Whether the conduct was the direct result of the school’s failure to implement the IEP</a:t>
            </a:r>
            <a:r>
              <a:rPr lang="en-US" sz="2000" dirty="0" smtClean="0">
                <a:cs typeface="Times New Roman" panose="02020603050405020304" pitchFamily="18" charset="0"/>
              </a:rPr>
              <a:t>.</a:t>
            </a:r>
          </a:p>
          <a:p>
            <a:r>
              <a:rPr lang="en-US" sz="2000" dirty="0" smtClean="0">
                <a:cs typeface="Times New Roman" panose="02020603050405020304" pitchFamily="18" charset="0"/>
              </a:rPr>
              <a:t>A district’s MDR findings can be challenged in a due process proceeding. </a:t>
            </a:r>
          </a:p>
          <a:p>
            <a:r>
              <a:rPr lang="en-US" sz="2000" dirty="0" smtClean="0">
                <a:cs typeface="Times New Roman" panose="02020603050405020304" pitchFamily="18" charset="0"/>
              </a:rPr>
              <a:t>Students protected by IDEA </a:t>
            </a:r>
            <a:r>
              <a:rPr lang="en-US" sz="2000" u="sng" dirty="0" smtClean="0">
                <a:cs typeface="Times New Roman" panose="02020603050405020304" pitchFamily="18" charset="0"/>
              </a:rPr>
              <a:t>may</a:t>
            </a:r>
            <a:r>
              <a:rPr lang="en-US" sz="2000" dirty="0" smtClean="0">
                <a:cs typeface="Times New Roman" panose="02020603050405020304" pitchFamily="18" charset="0"/>
              </a:rPr>
              <a:t> have the right to remain in their school of origin while the expulsion process unfolds.  </a:t>
            </a:r>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17</a:t>
            </a:fld>
            <a:endParaRPr lang="en-US"/>
          </a:p>
        </p:txBody>
      </p:sp>
    </p:spTree>
    <p:extLst>
      <p:ext uri="{BB962C8B-B14F-4D97-AF65-F5344CB8AC3E}">
        <p14:creationId xmlns:p14="http://schemas.microsoft.com/office/powerpoint/2010/main" val="384491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 Determination Review (MDR)</a:t>
            </a:r>
            <a:endParaRPr lang="en-US" dirty="0"/>
          </a:p>
        </p:txBody>
      </p:sp>
      <p:sp>
        <p:nvSpPr>
          <p:cNvPr id="3" name="Content Placeholder 2"/>
          <p:cNvSpPr>
            <a:spLocks noGrp="1"/>
          </p:cNvSpPr>
          <p:nvPr>
            <p:ph idx="1"/>
          </p:nvPr>
        </p:nvSpPr>
        <p:spPr>
          <a:xfrm>
            <a:off x="762000" y="2286000"/>
            <a:ext cx="8382000" cy="4572000"/>
          </a:xfrm>
        </p:spPr>
        <p:txBody>
          <a:bodyPr>
            <a:normAutofit fontScale="70000" lnSpcReduction="20000"/>
          </a:bodyPr>
          <a:lstStyle/>
          <a:p>
            <a:r>
              <a:rPr lang="en-US" dirty="0" smtClean="0"/>
              <a:t>Two </a:t>
            </a:r>
            <a:r>
              <a:rPr lang="en-US" dirty="0"/>
              <a:t>advocacy points in </a:t>
            </a:r>
            <a:r>
              <a:rPr lang="en-US" dirty="0" smtClean="0"/>
              <a:t>an IDEA MDR</a:t>
            </a:r>
            <a:r>
              <a:rPr lang="en-US" dirty="0"/>
              <a:t>.  Your client wins </a:t>
            </a:r>
            <a:r>
              <a:rPr lang="en-US" dirty="0" smtClean="0"/>
              <a:t>either </a:t>
            </a:r>
          </a:p>
          <a:p>
            <a:pPr lvl="1"/>
            <a:r>
              <a:rPr lang="en-US" dirty="0" smtClean="0"/>
              <a:t>“(</a:t>
            </a:r>
            <a:r>
              <a:rPr lang="en-US" dirty="0"/>
              <a:t>I) if the conduct in question was caused by, or had a direct and substantial relationship to, the child's disability</a:t>
            </a:r>
            <a:r>
              <a:rPr lang="en-US" dirty="0" smtClean="0"/>
              <a:t>;” or </a:t>
            </a:r>
          </a:p>
          <a:p>
            <a:pPr lvl="1"/>
            <a:r>
              <a:rPr lang="en-US" dirty="0" smtClean="0"/>
              <a:t>“(II</a:t>
            </a:r>
            <a:r>
              <a:rPr lang="en-US" dirty="0"/>
              <a:t>) if the conduct in question was the direct result of the local educational agency's failure to implement the IEP.” 20 U.S.C. § </a:t>
            </a:r>
            <a:r>
              <a:rPr lang="en-US" dirty="0" smtClean="0"/>
              <a:t>1415(k)(1)(E)(</a:t>
            </a:r>
            <a:r>
              <a:rPr lang="en-US" dirty="0" err="1" smtClean="0"/>
              <a:t>i</a:t>
            </a:r>
            <a:r>
              <a:rPr lang="en-US" dirty="0" smtClean="0"/>
              <a:t>).</a:t>
            </a:r>
          </a:p>
          <a:p>
            <a:r>
              <a:rPr lang="en-US" dirty="0" smtClean="0"/>
              <a:t>To prepare: </a:t>
            </a:r>
          </a:p>
          <a:p>
            <a:pPr lvl="1"/>
            <a:r>
              <a:rPr lang="en-US" dirty="0" smtClean="0"/>
              <a:t>Review </a:t>
            </a:r>
            <a:r>
              <a:rPr lang="en-US" dirty="0"/>
              <a:t>the </a:t>
            </a:r>
            <a:r>
              <a:rPr lang="en-US" dirty="0" smtClean="0"/>
              <a:t>IEP.  Decide whether you’re contesting expulsion on disability grounds. </a:t>
            </a:r>
            <a:endParaRPr lang="en-US" dirty="0"/>
          </a:p>
          <a:p>
            <a:pPr lvl="1"/>
            <a:r>
              <a:rPr lang="en-US" dirty="0"/>
              <a:t>Leverage experts, such as the client’s physician or psychologist.</a:t>
            </a:r>
          </a:p>
          <a:p>
            <a:pPr lvl="1"/>
            <a:r>
              <a:rPr lang="en-US" dirty="0"/>
              <a:t>Prepare “mini-exam” for school </a:t>
            </a:r>
            <a:r>
              <a:rPr lang="en-US" dirty="0" smtClean="0"/>
              <a:t>psychologist.</a:t>
            </a:r>
          </a:p>
          <a:p>
            <a:pPr lvl="1"/>
            <a:r>
              <a:rPr lang="en-US" dirty="0" smtClean="0"/>
              <a:t>Be careful not to admit facts or make statements inconsistent with your overall defense strategy. </a:t>
            </a:r>
          </a:p>
          <a:p>
            <a:r>
              <a:rPr lang="en-US" dirty="0" smtClean="0"/>
              <a:t>If the MDR team finds no manifestation and no failure to implement, consult with mentor attorney regarding appeal options. </a:t>
            </a:r>
          </a:p>
          <a:p>
            <a:r>
              <a:rPr lang="en-US" dirty="0" smtClean="0"/>
              <a:t>If the MDR team finds otherwise, the discipline proceeding terminates. </a:t>
            </a:r>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18</a:t>
            </a:fld>
            <a:endParaRPr lang="en-US"/>
          </a:p>
        </p:txBody>
      </p:sp>
    </p:spTree>
    <p:extLst>
      <p:ext uri="{BB962C8B-B14F-4D97-AF65-F5344CB8AC3E}">
        <p14:creationId xmlns:p14="http://schemas.microsoft.com/office/powerpoint/2010/main" val="76670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 - Zero Tolerance Exception</a:t>
            </a:r>
            <a:endParaRPr lang="en-US" dirty="0"/>
          </a:p>
        </p:txBody>
      </p:sp>
      <p:sp>
        <p:nvSpPr>
          <p:cNvPr id="3" name="Content Placeholder 2"/>
          <p:cNvSpPr>
            <a:spLocks noGrp="1"/>
          </p:cNvSpPr>
          <p:nvPr>
            <p:ph idx="1"/>
          </p:nvPr>
        </p:nvSpPr>
        <p:spPr/>
        <p:txBody>
          <a:bodyPr/>
          <a:lstStyle/>
          <a:p>
            <a:pPr marL="0" indent="0">
              <a:buNone/>
            </a:pPr>
            <a:r>
              <a:rPr lang="en-US" dirty="0"/>
              <a:t>Immediate removal &amp; placement in “interim alternative education setting” for up to 45 days, </a:t>
            </a:r>
            <a:r>
              <a:rPr lang="en-US" b="1" i="1" dirty="0"/>
              <a:t>regardless of whether the behavior is a manifestation of the student’s </a:t>
            </a:r>
            <a:r>
              <a:rPr lang="en-US" b="1" i="1" dirty="0" smtClean="0"/>
              <a:t>disability</a:t>
            </a:r>
            <a:r>
              <a:rPr lang="en-US" dirty="0" smtClean="0"/>
              <a:t>, if </a:t>
            </a:r>
            <a:r>
              <a:rPr lang="en-US" dirty="0"/>
              <a:t>student:</a:t>
            </a:r>
          </a:p>
          <a:p>
            <a:pPr>
              <a:buAutoNum type="arabicParenBoth"/>
            </a:pPr>
            <a:r>
              <a:rPr lang="en-US" dirty="0" smtClean="0"/>
              <a:t> carried </a:t>
            </a:r>
            <a:r>
              <a:rPr lang="en-US" dirty="0"/>
              <a:t>or possessed a weapon (as defined in 18 U.S.C. § 930(g)); </a:t>
            </a:r>
          </a:p>
          <a:p>
            <a:pPr>
              <a:buAutoNum type="arabicParenBoth"/>
            </a:pPr>
            <a:r>
              <a:rPr lang="en-US" dirty="0" smtClean="0"/>
              <a:t> knowingly </a:t>
            </a:r>
            <a:r>
              <a:rPr lang="en-US" dirty="0"/>
              <a:t>possessed, used, sold, or solicited the sale of illegal drugs; or </a:t>
            </a:r>
          </a:p>
          <a:p>
            <a:pPr>
              <a:buAutoNum type="arabicParenBoth"/>
            </a:pPr>
            <a:r>
              <a:rPr lang="en-US" dirty="0" smtClean="0"/>
              <a:t> inflicted </a:t>
            </a:r>
            <a:r>
              <a:rPr lang="en-US" dirty="0"/>
              <a:t>serious bodily injury on another person.  </a:t>
            </a:r>
          </a:p>
          <a:p>
            <a:pPr marL="0" indent="0">
              <a:buNone/>
            </a:pPr>
            <a:r>
              <a:rPr lang="en-US" dirty="0"/>
              <a:t>				</a:t>
            </a:r>
            <a:r>
              <a:rPr lang="en-US" dirty="0" smtClean="0"/>
              <a:t>20 </a:t>
            </a:r>
            <a:r>
              <a:rPr lang="en-US" dirty="0"/>
              <a:t>U.S.C. § 1415(k)(1)(G</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19</a:t>
            </a:fld>
            <a:endParaRPr lang="en-US"/>
          </a:p>
        </p:txBody>
      </p:sp>
    </p:spTree>
    <p:extLst>
      <p:ext uri="{BB962C8B-B14F-4D97-AF65-F5344CB8AC3E}">
        <p14:creationId xmlns:p14="http://schemas.microsoft.com/office/powerpoint/2010/main" val="7815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Legal Services for Children</a:t>
            </a:r>
          </a:p>
        </p:txBody>
      </p:sp>
      <p:sp>
        <p:nvSpPr>
          <p:cNvPr id="48" name="Shape 48"/>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a:bodyPr>
          <a:lstStyle/>
          <a:p>
            <a:pPr>
              <a:buSzPct val="100000"/>
              <a:buFont typeface="Arial" panose="020B0604020202020204" pitchFamily="34" charset="0"/>
              <a:buChar char="•"/>
              <a:defRPr>
                <a:latin typeface="Garamond"/>
                <a:ea typeface="Garamond"/>
                <a:cs typeface="Garamond"/>
                <a:sym typeface="Garamond"/>
              </a:defRPr>
            </a:pPr>
            <a:endParaRPr lang="en-US" sz="1100" dirty="0" smtClean="0">
              <a:latin typeface="Calibri"/>
              <a:ea typeface="Calibri"/>
              <a:cs typeface="Calibri"/>
            </a:endParaRPr>
          </a:p>
          <a:p>
            <a:pPr>
              <a:lnSpc>
                <a:spcPct val="150000"/>
              </a:lnSpc>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Free </a:t>
            </a:r>
            <a:r>
              <a:rPr dirty="0" smtClean="0">
                <a:latin typeface="Calibri"/>
                <a:ea typeface="Calibri"/>
                <a:cs typeface="Calibri"/>
              </a:rPr>
              <a:t>legal </a:t>
            </a:r>
            <a:r>
              <a:rPr lang="en-US" dirty="0" smtClean="0">
                <a:latin typeface="Calibri"/>
                <a:ea typeface="Calibri"/>
                <a:cs typeface="Calibri"/>
              </a:rPr>
              <a:t>and social work </a:t>
            </a:r>
            <a:r>
              <a:rPr dirty="0" smtClean="0">
                <a:latin typeface="Calibri"/>
                <a:ea typeface="Calibri"/>
                <a:cs typeface="Calibri"/>
              </a:rPr>
              <a:t>services </a:t>
            </a:r>
            <a:r>
              <a:rPr lang="en-US" dirty="0" smtClean="0">
                <a:latin typeface="Calibri"/>
                <a:ea typeface="Calibri"/>
                <a:cs typeface="Calibri"/>
              </a:rPr>
              <a:t>for</a:t>
            </a:r>
            <a:r>
              <a:rPr dirty="0" smtClean="0">
                <a:latin typeface="Calibri"/>
                <a:ea typeface="Calibri"/>
                <a:cs typeface="Calibri"/>
              </a:rPr>
              <a:t> </a:t>
            </a:r>
            <a:r>
              <a:rPr lang="en-US" dirty="0" smtClean="0">
                <a:latin typeface="Calibri"/>
                <a:ea typeface="Calibri"/>
                <a:cs typeface="Calibri"/>
              </a:rPr>
              <a:t>youth</a:t>
            </a:r>
            <a:endParaRPr lang="en-US" dirty="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Initiate cases for youth up to the age 24 in the San Francisco Bay Area and ORR facilities in Northern California</a:t>
            </a:r>
          </a:p>
          <a:p>
            <a:pPr>
              <a:lnSpc>
                <a:spcPct val="150000"/>
              </a:lnSpc>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Holistic model</a:t>
            </a:r>
          </a:p>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Direct representation and Pro Bono Project</a:t>
            </a:r>
          </a:p>
          <a:p>
            <a:pPr>
              <a:defRPr>
                <a:latin typeface="Garamond"/>
                <a:ea typeface="Garamond"/>
                <a:cs typeface="Garamond"/>
                <a:sym typeface="Garamond"/>
              </a:defRPr>
            </a:pPr>
            <a:endParaRPr lang="en-US" b="1" dirty="0" smtClean="0">
              <a:latin typeface="Calibri"/>
              <a:ea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lvl="1">
              <a:defRPr>
                <a:latin typeface="Garamond"/>
                <a:ea typeface="Garamond"/>
                <a:cs typeface="Garamond"/>
                <a:sym typeface="Garamond"/>
              </a:defRPr>
            </a:pPr>
            <a:endParaRPr b="1" dirty="0">
              <a:latin typeface="Calibri"/>
              <a:ea typeface="Calibri"/>
              <a:cs typeface="Calibri"/>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88610022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Unidentified </a:t>
            </a:r>
            <a:r>
              <a:rPr lang="en-US" dirty="0" err="1" smtClean="0"/>
              <a:t>SpEd</a:t>
            </a:r>
            <a:r>
              <a:rPr lang="en-US" dirty="0" smtClean="0"/>
              <a:t> Needs?</a:t>
            </a:r>
            <a:endParaRPr lang="en-US" dirty="0"/>
          </a:p>
        </p:txBody>
      </p:sp>
      <p:sp>
        <p:nvSpPr>
          <p:cNvPr id="3" name="Content Placeholder 2"/>
          <p:cNvSpPr>
            <a:spLocks noGrp="1"/>
          </p:cNvSpPr>
          <p:nvPr>
            <p:ph idx="1"/>
          </p:nvPr>
        </p:nvSpPr>
        <p:spPr>
          <a:xfrm>
            <a:off x="838200" y="2362200"/>
            <a:ext cx="8153400" cy="3724275"/>
          </a:xfrm>
        </p:spPr>
        <p:txBody>
          <a:bodyPr/>
          <a:lstStyle/>
          <a:p>
            <a:pPr marL="0" indent="0">
              <a:buNone/>
            </a:pPr>
            <a:r>
              <a:rPr lang="en-US" sz="2200" dirty="0" smtClean="0"/>
              <a:t>The </a:t>
            </a:r>
            <a:r>
              <a:rPr lang="en-US" sz="2200" dirty="0"/>
              <a:t>IDEA’s disciplinary protections will apply if the school “has knowledge” of the student’s disability prior to the behavior leading to the disciplinary referral.  20 U.S.C. § 1415(k)(5)(A). </a:t>
            </a:r>
            <a:endParaRPr lang="en-US" sz="2200" dirty="0" smtClean="0"/>
          </a:p>
          <a:p>
            <a:pPr marL="0" indent="0">
              <a:buNone/>
            </a:pPr>
            <a:endParaRPr lang="en-US" sz="2200" dirty="0" smtClean="0"/>
          </a:p>
          <a:p>
            <a:pPr marL="0" indent="0">
              <a:buNone/>
            </a:pPr>
            <a:r>
              <a:rPr lang="en-US" sz="2200" dirty="0" smtClean="0"/>
              <a:t>“Knowledge” may be based on:</a:t>
            </a:r>
          </a:p>
          <a:p>
            <a:pPr marL="0" indent="0">
              <a:buNone/>
            </a:pPr>
            <a:r>
              <a:rPr lang="en-US" sz="2200" dirty="0" smtClean="0"/>
              <a:t>a) Expressed </a:t>
            </a:r>
            <a:r>
              <a:rPr lang="en-US" sz="2200" dirty="0"/>
              <a:t>concern in </a:t>
            </a:r>
            <a:r>
              <a:rPr lang="en-US" sz="2200" dirty="0" smtClean="0"/>
              <a:t>writing to school;</a:t>
            </a:r>
            <a:endParaRPr lang="en-US" sz="2200" dirty="0"/>
          </a:p>
          <a:p>
            <a:pPr marL="0" indent="0">
              <a:buNone/>
            </a:pPr>
            <a:r>
              <a:rPr lang="en-US" sz="2200" dirty="0" smtClean="0"/>
              <a:t>b) Initiation of assessment </a:t>
            </a:r>
            <a:r>
              <a:rPr lang="en-US" sz="2200" dirty="0"/>
              <a:t>for special education needs, but no evaluation was completed; or</a:t>
            </a:r>
          </a:p>
          <a:p>
            <a:pPr marL="0" indent="0">
              <a:buNone/>
            </a:pPr>
            <a:r>
              <a:rPr lang="en-US" sz="2200" dirty="0" smtClean="0"/>
              <a:t>c) </a:t>
            </a:r>
            <a:r>
              <a:rPr lang="en-US" sz="2200" dirty="0"/>
              <a:t>T</a:t>
            </a:r>
            <a:r>
              <a:rPr lang="en-US" sz="2200" dirty="0" smtClean="0"/>
              <a:t>eacher </a:t>
            </a:r>
            <a:r>
              <a:rPr lang="en-US" sz="2200" dirty="0"/>
              <a:t>or other school personnel expressed specific concern to the school’s special education director or to other supervisory personnel about a pattern of </a:t>
            </a:r>
            <a:r>
              <a:rPr lang="en-US" sz="2200" dirty="0" smtClean="0"/>
              <a:t>behavior. </a:t>
            </a:r>
            <a:endParaRPr lang="en-US" sz="22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20</a:t>
            </a:fld>
            <a:endParaRPr lang="en-US"/>
          </a:p>
        </p:txBody>
      </p:sp>
    </p:spTree>
    <p:extLst>
      <p:ext uri="{BB962C8B-B14F-4D97-AF65-F5344CB8AC3E}">
        <p14:creationId xmlns:p14="http://schemas.microsoft.com/office/powerpoint/2010/main" val="429301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Unidentified </a:t>
            </a:r>
            <a:r>
              <a:rPr lang="en-US" dirty="0" err="1" smtClean="0"/>
              <a:t>SpEd</a:t>
            </a:r>
            <a:r>
              <a:rPr lang="en-US" dirty="0" smtClean="0"/>
              <a:t> Needs (cont.)</a:t>
            </a:r>
            <a:endParaRPr lang="en-US" dirty="0"/>
          </a:p>
        </p:txBody>
      </p:sp>
      <p:sp>
        <p:nvSpPr>
          <p:cNvPr id="3" name="Content Placeholder 2"/>
          <p:cNvSpPr>
            <a:spLocks noGrp="1"/>
          </p:cNvSpPr>
          <p:nvPr>
            <p:ph idx="1"/>
          </p:nvPr>
        </p:nvSpPr>
        <p:spPr/>
        <p:txBody>
          <a:bodyPr/>
          <a:lstStyle/>
          <a:p>
            <a:pPr marL="0" indent="0">
              <a:buNone/>
            </a:pPr>
            <a:r>
              <a:rPr lang="en-US" sz="2400" dirty="0"/>
              <a:t>The school will not be deemed to have knowledge if:</a:t>
            </a:r>
          </a:p>
          <a:p>
            <a:pPr marL="0" indent="0">
              <a:buNone/>
            </a:pPr>
            <a:r>
              <a:rPr lang="en-US" sz="2400" dirty="0" smtClean="0"/>
              <a:t>a) </a:t>
            </a:r>
            <a:r>
              <a:rPr lang="en-US" sz="2400" dirty="0"/>
              <a:t>P</a:t>
            </a:r>
            <a:r>
              <a:rPr lang="en-US" sz="2400" dirty="0" smtClean="0"/>
              <a:t>arent </a:t>
            </a:r>
            <a:r>
              <a:rPr lang="en-US" sz="2400" dirty="0"/>
              <a:t>has not allowed the student to be assessed for special education;</a:t>
            </a:r>
          </a:p>
          <a:p>
            <a:pPr marL="0" indent="0">
              <a:buNone/>
            </a:pPr>
            <a:r>
              <a:rPr lang="en-US" sz="2400" dirty="0" smtClean="0"/>
              <a:t>b) </a:t>
            </a:r>
            <a:r>
              <a:rPr lang="en-US" sz="2400" dirty="0"/>
              <a:t>P</a:t>
            </a:r>
            <a:r>
              <a:rPr lang="en-US" sz="2400" dirty="0" smtClean="0"/>
              <a:t>arent </a:t>
            </a:r>
            <a:r>
              <a:rPr lang="en-US" sz="2400" dirty="0"/>
              <a:t>has refused special education services; or</a:t>
            </a:r>
          </a:p>
          <a:p>
            <a:pPr marL="0" indent="0">
              <a:buNone/>
            </a:pPr>
            <a:r>
              <a:rPr lang="en-US" sz="2400" dirty="0"/>
              <a:t>c</a:t>
            </a:r>
            <a:r>
              <a:rPr lang="en-US" sz="2400" dirty="0" smtClean="0"/>
              <a:t>) </a:t>
            </a:r>
            <a:r>
              <a:rPr lang="en-US" sz="2400" dirty="0"/>
              <a:t>E</a:t>
            </a:r>
            <a:r>
              <a:rPr lang="en-US" sz="2400" dirty="0" smtClean="0"/>
              <a:t>valuation </a:t>
            </a:r>
            <a:r>
              <a:rPr lang="en-US" sz="2400" dirty="0"/>
              <a:t>was conducted, and the school district determined that the child did not qualify for services under the IDEA. </a:t>
            </a:r>
          </a:p>
          <a:p>
            <a:pPr marL="0" indent="0">
              <a:buNone/>
            </a:pPr>
            <a:r>
              <a:rPr lang="en-US" sz="2400" dirty="0" smtClean="0"/>
              <a:t>				20 </a:t>
            </a:r>
            <a:r>
              <a:rPr lang="en-US" sz="2400" dirty="0"/>
              <a:t>U.S.C. § 1415(k)(5)(C). </a:t>
            </a:r>
          </a:p>
        </p:txBody>
      </p:sp>
      <p:sp>
        <p:nvSpPr>
          <p:cNvPr id="4" name="Slide Number Placeholder 3"/>
          <p:cNvSpPr>
            <a:spLocks noGrp="1"/>
          </p:cNvSpPr>
          <p:nvPr>
            <p:ph type="sldNum" sz="quarter" idx="12"/>
          </p:nvPr>
        </p:nvSpPr>
        <p:spPr/>
        <p:txBody>
          <a:bodyPr/>
          <a:lstStyle/>
          <a:p>
            <a:fld id="{30AA0C90-75FB-4632-BAB6-127D05FC839D}" type="slidenum">
              <a:rPr lang="en-US" smtClean="0"/>
              <a:pPr/>
              <a:t>21</a:t>
            </a:fld>
            <a:endParaRPr lang="en-US"/>
          </a:p>
        </p:txBody>
      </p:sp>
    </p:spTree>
    <p:extLst>
      <p:ext uri="{BB962C8B-B14F-4D97-AF65-F5344CB8AC3E}">
        <p14:creationId xmlns:p14="http://schemas.microsoft.com/office/powerpoint/2010/main" val="266813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solidFill>
                  <a:srgbClr val="006666"/>
                </a:solidFill>
              </a:rPr>
              <a:t>Expulsion</a:t>
            </a:r>
            <a:r>
              <a:rPr lang="en-US" sz="6000" dirty="0">
                <a:solidFill>
                  <a:srgbClr val="006666"/>
                </a:solidFill>
              </a:rPr>
              <a:t> </a:t>
            </a:r>
            <a:endParaRPr lang="en-US" dirty="0"/>
          </a:p>
        </p:txBody>
      </p:sp>
      <p:sp>
        <p:nvSpPr>
          <p:cNvPr id="4" name="Content Placeholder 3"/>
          <p:cNvSpPr>
            <a:spLocks noGrp="1"/>
          </p:cNvSpPr>
          <p:nvPr>
            <p:ph sz="half" idx="2"/>
          </p:nvPr>
        </p:nvSpPr>
        <p:spPr>
          <a:xfrm>
            <a:off x="3505200" y="2362200"/>
            <a:ext cx="5486400" cy="3724275"/>
          </a:xfrm>
        </p:spPr>
        <p:txBody>
          <a:bodyPr/>
          <a:lstStyle/>
          <a:p>
            <a:pPr marL="169862" indent="0">
              <a:lnSpc>
                <a:spcPct val="100000"/>
              </a:lnSpc>
              <a:buNone/>
            </a:pPr>
            <a:r>
              <a:rPr lang="en-US" sz="2000" i="1" dirty="0">
                <a:solidFill>
                  <a:srgbClr val="00B0F0"/>
                </a:solidFill>
                <a:latin typeface="Segoe UI Black" panose="020B0A02040204020203" pitchFamily="34" charset="0"/>
                <a:ea typeface="Segoe UI Black" panose="020B0A02040204020203" pitchFamily="34" charset="0"/>
                <a:cs typeface="Segoe UI Black" panose="020B0A02040204020203" pitchFamily="34" charset="0"/>
              </a:rPr>
              <a:t>Expulsion</a:t>
            </a:r>
            <a:r>
              <a:rPr lang="en-US" sz="2000" dirty="0"/>
              <a:t> </a:t>
            </a:r>
            <a:r>
              <a:rPr lang="en-US" sz="2000" b="1" dirty="0"/>
              <a:t>is the removal of a child from </a:t>
            </a:r>
            <a:r>
              <a:rPr lang="en-US" sz="2000" b="1" dirty="0">
                <a:solidFill>
                  <a:srgbClr val="00B0F0"/>
                </a:solidFill>
                <a:latin typeface="Segoe UI Black" panose="020B0A02040204020203" pitchFamily="34" charset="0"/>
                <a:ea typeface="Segoe UI Black" panose="020B0A02040204020203" pitchFamily="34" charset="0"/>
                <a:cs typeface="Segoe UI Black" panose="020B0A02040204020203" pitchFamily="34" charset="0"/>
              </a:rPr>
              <a:t>ALL</a:t>
            </a:r>
            <a:r>
              <a:rPr lang="en-US" sz="2000" b="1" dirty="0"/>
              <a:t> comprehensive schools in the district, which can last up to one calendar year. </a:t>
            </a:r>
          </a:p>
          <a:p>
            <a:pPr marL="169862" indent="0">
              <a:lnSpc>
                <a:spcPct val="100000"/>
              </a:lnSpc>
              <a:buNone/>
            </a:pPr>
            <a:r>
              <a:rPr lang="en-US" sz="2000" b="1" dirty="0"/>
              <a:t>Students are placed in community day schools run by the county.</a:t>
            </a:r>
          </a:p>
          <a:p>
            <a:pPr lvl="1">
              <a:lnSpc>
                <a:spcPct val="100000"/>
              </a:lnSpc>
            </a:pPr>
            <a:r>
              <a:rPr lang="en-US" sz="2000" dirty="0"/>
              <a:t>Principal </a:t>
            </a:r>
            <a:r>
              <a:rPr lang="en-US" sz="2000" dirty="0" smtClean="0"/>
              <a:t>or school administrator can </a:t>
            </a:r>
            <a:r>
              <a:rPr lang="en-US" sz="2000" dirty="0"/>
              <a:t>only </a:t>
            </a:r>
            <a:r>
              <a:rPr lang="en-US" sz="2000" b="1" i="1" dirty="0">
                <a:solidFill>
                  <a:srgbClr val="00B0F0"/>
                </a:solidFill>
              </a:rPr>
              <a:t>recommend</a:t>
            </a:r>
            <a:r>
              <a:rPr lang="en-US" sz="2000" dirty="0"/>
              <a:t> expulsion</a:t>
            </a:r>
          </a:p>
          <a:p>
            <a:pPr lvl="1">
              <a:lnSpc>
                <a:spcPct val="100000"/>
              </a:lnSpc>
            </a:pPr>
            <a:r>
              <a:rPr lang="en-US" sz="2000" dirty="0"/>
              <a:t>Student Services department in </a:t>
            </a:r>
            <a:br>
              <a:rPr lang="en-US" sz="2000" dirty="0"/>
            </a:br>
            <a:r>
              <a:rPr lang="en-US" sz="2000" dirty="0"/>
              <a:t>school district </a:t>
            </a:r>
            <a:r>
              <a:rPr lang="en-US" sz="2000" b="1" i="1" dirty="0">
                <a:solidFill>
                  <a:srgbClr val="00B0F0"/>
                </a:solidFill>
              </a:rPr>
              <a:t>coordinates</a:t>
            </a:r>
            <a:r>
              <a:rPr lang="en-US" sz="2000" i="1" dirty="0"/>
              <a:t> </a:t>
            </a:r>
            <a:r>
              <a:rPr lang="en-US" sz="2000" dirty="0"/>
              <a:t>expulsion hearing process</a:t>
            </a:r>
          </a:p>
          <a:p>
            <a:pPr lvl="1">
              <a:lnSpc>
                <a:spcPct val="100000"/>
              </a:lnSpc>
            </a:pPr>
            <a:r>
              <a:rPr lang="en-US" sz="2000" dirty="0"/>
              <a:t>School Board makes the ultimate </a:t>
            </a:r>
            <a:br>
              <a:rPr lang="en-US" sz="2000" dirty="0"/>
            </a:br>
            <a:r>
              <a:rPr lang="en-US" sz="2000" b="1" i="1" dirty="0">
                <a:solidFill>
                  <a:srgbClr val="00B0F0"/>
                </a:solidFill>
              </a:rPr>
              <a:t>decision</a:t>
            </a:r>
            <a:r>
              <a:rPr lang="en-US" sz="2000" b="1" dirty="0">
                <a:solidFill>
                  <a:srgbClr val="00B0F0"/>
                </a:solidFill>
              </a:rPr>
              <a:t> </a:t>
            </a:r>
            <a:r>
              <a:rPr lang="en-US" sz="2000" b="1" i="1" dirty="0">
                <a:solidFill>
                  <a:srgbClr val="00B0F0"/>
                </a:solidFill>
              </a:rPr>
              <a:t>to expel</a:t>
            </a:r>
            <a:endParaRPr lang="en-US" sz="2000" b="1" dirty="0">
              <a:solidFill>
                <a:srgbClr val="00B0F0"/>
              </a:solidFill>
            </a:endParaRPr>
          </a:p>
          <a:p>
            <a:endParaRPr lang="en-US" dirty="0"/>
          </a:p>
        </p:txBody>
      </p:sp>
      <p:pic>
        <p:nvPicPr>
          <p:cNvPr id="5" name="Content Placeholder 4">
            <a:extLst>
              <a:ext uri="{FF2B5EF4-FFF2-40B4-BE49-F238E27FC236}">
                <a16:creationId xmlns:a16="http://schemas.microsoft.com/office/drawing/2014/main" id="{E056181A-0497-45E1-8BB6-0521AF86EC6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62" t="500" b="1"/>
          <a:stretch/>
        </p:blipFill>
        <p:spPr>
          <a:xfrm>
            <a:off x="228600" y="2438400"/>
            <a:ext cx="3276600" cy="4191000"/>
          </a:xfrm>
          <a:prstGeom prst="rect">
            <a:avLst/>
          </a:prstGeom>
          <a:noFill/>
          <a:ln w="38100">
            <a:solidFill>
              <a:srgbClr val="0D838A"/>
            </a:solidFill>
            <a:miter lim="800000"/>
            <a:headEnd/>
            <a:tailEnd/>
          </a:ln>
          <a:effectLst>
            <a:outerShdw blurRad="63500" sx="102000" sy="102000" algn="ctr" rotWithShape="0">
              <a:prstClr val="black">
                <a:alpha val="40000"/>
              </a:prstClr>
            </a:outerShdw>
          </a:effectLst>
        </p:spPr>
      </p:pic>
      <p:sp>
        <p:nvSpPr>
          <p:cNvPr id="3" name="Slide Number Placeholder 2"/>
          <p:cNvSpPr>
            <a:spLocks noGrp="1"/>
          </p:cNvSpPr>
          <p:nvPr>
            <p:ph type="sldNum" sz="quarter" idx="12"/>
          </p:nvPr>
        </p:nvSpPr>
        <p:spPr/>
        <p:txBody>
          <a:bodyPr/>
          <a:lstStyle/>
          <a:p>
            <a:fld id="{2B6251B4-D4A5-4036-AD12-2D3CC24A0D14}" type="slidenum">
              <a:rPr lang="en-US" smtClean="0"/>
              <a:pPr/>
              <a:t>22</a:t>
            </a:fld>
            <a:endParaRPr lang="en-US"/>
          </a:p>
        </p:txBody>
      </p:sp>
    </p:spTree>
    <p:extLst>
      <p:ext uri="{BB962C8B-B14F-4D97-AF65-F5344CB8AC3E}">
        <p14:creationId xmlns:p14="http://schemas.microsoft.com/office/powerpoint/2010/main" val="305678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34666118"/>
              </p:ext>
            </p:extLst>
          </p:nvPr>
        </p:nvGraphicFramePr>
        <p:xfrm>
          <a:off x="0" y="166688"/>
          <a:ext cx="9144000" cy="634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7577" y="327427"/>
            <a:ext cx="8886423" cy="877163"/>
          </a:xfrm>
          <a:prstGeom prst="rect">
            <a:avLst/>
          </a:prstGeom>
          <a:noFill/>
        </p:spPr>
        <p:txBody>
          <a:bodyPr wrap="square" rtlCol="0">
            <a:spAutoFit/>
          </a:bodyPr>
          <a:lstStyle/>
          <a:p>
            <a:r>
              <a:rPr lang="en-US" sz="1700" i="1" dirty="0" smtClean="0"/>
              <a:t>This is the process at the school district level.  </a:t>
            </a:r>
          </a:p>
          <a:p>
            <a:r>
              <a:rPr lang="en-US" sz="1700" i="1" dirty="0" smtClean="0"/>
              <a:t>The student has the right to appeal to the county board of education and may also challenge the expulsion decision through a writ. </a:t>
            </a:r>
            <a:endParaRPr lang="en-US" sz="1700" i="1" dirty="0"/>
          </a:p>
        </p:txBody>
      </p:sp>
      <p:sp>
        <p:nvSpPr>
          <p:cNvPr id="6" name="Right Arrow 5"/>
          <p:cNvSpPr/>
          <p:nvPr/>
        </p:nvSpPr>
        <p:spPr>
          <a:xfrm>
            <a:off x="533400" y="5802867"/>
            <a:ext cx="8032058" cy="484632"/>
          </a:xfrm>
          <a:prstGeom prst="rightArrow">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66"/>
              </a:solidFill>
              <a:effectLst/>
              <a:uFillTx/>
              <a:latin typeface="+mj-lt"/>
              <a:ea typeface="+mj-ea"/>
              <a:cs typeface="+mj-cs"/>
              <a:sym typeface="Arial"/>
            </a:endParaRPr>
          </a:p>
        </p:txBody>
      </p:sp>
      <p:sp>
        <p:nvSpPr>
          <p:cNvPr id="7" name="Slide Number Placeholder 6"/>
          <p:cNvSpPr>
            <a:spLocks noGrp="1"/>
          </p:cNvSpPr>
          <p:nvPr>
            <p:ph type="sldNum" sz="quarter" idx="12"/>
          </p:nvPr>
        </p:nvSpPr>
        <p:spPr>
          <a:xfrm>
            <a:off x="145711" y="6238558"/>
            <a:ext cx="464228" cy="492443"/>
          </a:xfrm>
        </p:spPr>
        <p:txBody>
          <a:bodyPr/>
          <a:lstStyle/>
          <a:p>
            <a:fld id="{190DD5A8-A92E-4539-94DC-87708041DD0B}"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873947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&amp; Time Requirements</a:t>
            </a:r>
            <a:endParaRPr lang="en-US" dirty="0"/>
          </a:p>
        </p:txBody>
      </p:sp>
      <p:sp>
        <p:nvSpPr>
          <p:cNvPr id="3" name="Content Placeholder 2"/>
          <p:cNvSpPr>
            <a:spLocks noGrp="1"/>
          </p:cNvSpPr>
          <p:nvPr>
            <p:ph idx="1"/>
          </p:nvPr>
        </p:nvSpPr>
        <p:spPr>
          <a:xfrm>
            <a:off x="838200" y="2286000"/>
            <a:ext cx="8153400" cy="4038600"/>
          </a:xfrm>
        </p:spPr>
        <p:txBody>
          <a:bodyPr/>
          <a:lstStyle/>
          <a:p>
            <a:pPr marL="457200" indent="-457200">
              <a:buFont typeface="+mj-lt"/>
              <a:buAutoNum type="arabicPeriod"/>
            </a:pPr>
            <a:r>
              <a:rPr lang="en-US" sz="2400" dirty="0"/>
              <a:t>Right to a Timely </a:t>
            </a:r>
            <a:r>
              <a:rPr lang="en-US" sz="2400" dirty="0" smtClean="0"/>
              <a:t>Hearing </a:t>
            </a:r>
            <a:r>
              <a:rPr lang="en-US" sz="2400" i="1" dirty="0" smtClean="0"/>
              <a:t>– within 30 school days </a:t>
            </a:r>
            <a:r>
              <a:rPr lang="en-US" sz="1800" i="1" dirty="0" smtClean="0"/>
              <a:t>(</a:t>
            </a:r>
            <a:r>
              <a:rPr lang="en-US" sz="1800" i="1" kern="1200" dirty="0" smtClean="0">
                <a:latin typeface="Arial" charset="0"/>
              </a:rPr>
              <a:t>Garcia </a:t>
            </a:r>
            <a:r>
              <a:rPr lang="en-US" sz="1800" i="1" kern="1200" dirty="0">
                <a:latin typeface="Arial" charset="0"/>
              </a:rPr>
              <a:t>v. Los Angeles County Board of Ed</a:t>
            </a:r>
            <a:r>
              <a:rPr lang="en-US" sz="1800" i="1" kern="1200" dirty="0" smtClean="0">
                <a:latin typeface="Arial" charset="0"/>
              </a:rPr>
              <a:t>.)</a:t>
            </a:r>
            <a:endParaRPr lang="en-US" sz="1800" i="1" dirty="0"/>
          </a:p>
          <a:p>
            <a:pPr marL="457200" indent="-457200">
              <a:buFont typeface="+mj-lt"/>
              <a:buAutoNum type="arabicPeriod"/>
            </a:pPr>
            <a:r>
              <a:rPr lang="en-US" sz="2400" dirty="0"/>
              <a:t>Right to a </a:t>
            </a:r>
            <a:r>
              <a:rPr lang="en-US" sz="2400" dirty="0" smtClean="0"/>
              <a:t>Postponement by student/parent</a:t>
            </a:r>
            <a:endParaRPr lang="en-US" sz="1800" dirty="0"/>
          </a:p>
          <a:p>
            <a:pPr marL="457200" lvl="0" indent="-457200">
              <a:buFont typeface="+mj-lt"/>
              <a:buAutoNum type="arabicPeriod"/>
            </a:pPr>
            <a:r>
              <a:rPr lang="en-US" sz="2400" dirty="0"/>
              <a:t>Right to Timely Notice of the </a:t>
            </a:r>
            <a:r>
              <a:rPr lang="en-US" sz="2400" dirty="0" smtClean="0"/>
              <a:t>Hearing </a:t>
            </a:r>
            <a:r>
              <a:rPr lang="en-US" sz="2400" i="1" dirty="0"/>
              <a:t>–</a:t>
            </a:r>
            <a:r>
              <a:rPr lang="en-US" sz="2400" dirty="0" smtClean="0"/>
              <a:t> </a:t>
            </a:r>
            <a:r>
              <a:rPr lang="en-US" sz="2400" i="1" dirty="0" smtClean="0"/>
              <a:t>10 days before</a:t>
            </a:r>
          </a:p>
          <a:p>
            <a:pPr marL="457200" lvl="0" indent="-457200">
              <a:buFont typeface="+mj-lt"/>
              <a:buAutoNum type="arabicPeriod"/>
            </a:pPr>
            <a:r>
              <a:rPr lang="en-US" sz="2400" dirty="0" smtClean="0"/>
              <a:t>Right to Request Translated Docs &amp; Interpretation at Hearing</a:t>
            </a:r>
          </a:p>
          <a:p>
            <a:pPr marL="457200" lvl="0" indent="-457200">
              <a:buFont typeface="+mj-lt"/>
              <a:buAutoNum type="arabicPeriod"/>
            </a:pPr>
            <a:r>
              <a:rPr lang="en-US" sz="2400" dirty="0" smtClean="0"/>
              <a:t>Right </a:t>
            </a:r>
            <a:r>
              <a:rPr lang="en-US" sz="2400" dirty="0"/>
              <a:t>to an Impartial </a:t>
            </a:r>
            <a:r>
              <a:rPr lang="en-US" sz="2400" dirty="0" smtClean="0"/>
              <a:t>Decision-Maker</a:t>
            </a:r>
            <a:endParaRPr lang="en-US" sz="2400" dirty="0"/>
          </a:p>
          <a:p>
            <a:pPr marL="457200" lvl="0" indent="-457200">
              <a:buFont typeface="+mj-lt"/>
              <a:buAutoNum type="arabicPeriod"/>
            </a:pPr>
            <a:r>
              <a:rPr lang="en-US" sz="2400" dirty="0"/>
              <a:t>Right to </a:t>
            </a:r>
            <a:r>
              <a:rPr lang="en-US" sz="2400" dirty="0" smtClean="0"/>
              <a:t>Bring Representation for </a:t>
            </a:r>
            <a:r>
              <a:rPr lang="en-US" sz="2400" dirty="0"/>
              <a:t>the </a:t>
            </a:r>
            <a:r>
              <a:rPr lang="en-US" sz="2400" dirty="0" smtClean="0"/>
              <a:t>Hearing</a:t>
            </a:r>
            <a:endParaRPr lang="en-US" sz="2400" dirty="0"/>
          </a:p>
          <a:p>
            <a:pPr marL="457200" lvl="0" indent="-457200">
              <a:buFont typeface="+mj-lt"/>
              <a:buAutoNum type="arabicPeriod"/>
            </a:pPr>
            <a:r>
              <a:rPr lang="en-US" sz="2400" dirty="0"/>
              <a:t>Right to Inspect and Present </a:t>
            </a:r>
            <a:r>
              <a:rPr lang="en-US" sz="2400" dirty="0" smtClean="0"/>
              <a:t>Evidence</a:t>
            </a:r>
            <a:endParaRPr lang="en-US" sz="2400" kern="1200" dirty="0" smtClean="0">
              <a:latin typeface="Arial" charset="0"/>
            </a:endParaRPr>
          </a:p>
          <a:p>
            <a:pPr marL="3543300" lvl="7" indent="-457200">
              <a:buNone/>
            </a:pPr>
            <a:endParaRPr lang="en-US" kern="1200" dirty="0" smtClean="0">
              <a:latin typeface="Arial" charset="0"/>
            </a:endParaRPr>
          </a:p>
          <a:p>
            <a:pPr marL="3543300" lvl="7" indent="-457200">
              <a:buNone/>
            </a:pPr>
            <a:r>
              <a:rPr lang="en-US" kern="1200" dirty="0">
                <a:latin typeface="Arial" charset="0"/>
              </a:rPr>
              <a:t>	</a:t>
            </a:r>
            <a:r>
              <a:rPr lang="en-US" kern="1200" dirty="0" smtClean="0">
                <a:latin typeface="Arial" charset="0"/>
              </a:rPr>
              <a:t>	</a:t>
            </a:r>
            <a:r>
              <a:rPr lang="en-US" kern="1200" dirty="0">
                <a:latin typeface="Arial" charset="0"/>
              </a:rPr>
              <a:t> </a:t>
            </a:r>
            <a:r>
              <a:rPr lang="en-US" kern="1200" dirty="0" smtClean="0">
                <a:latin typeface="Arial" charset="0"/>
              </a:rPr>
              <a:t>            </a:t>
            </a:r>
            <a:r>
              <a:rPr lang="en-US" sz="2000" i="1" kern="1200" dirty="0" smtClean="0">
                <a:latin typeface="Arial" charset="0"/>
              </a:rPr>
              <a:t>Cal. </a:t>
            </a:r>
            <a:r>
              <a:rPr lang="en-US" sz="2000" i="1" kern="1200" dirty="0" err="1" smtClean="0">
                <a:latin typeface="Arial" charset="0"/>
              </a:rPr>
              <a:t>Educ</a:t>
            </a:r>
            <a:r>
              <a:rPr lang="en-US" sz="2000" i="1" kern="1200" dirty="0" smtClean="0">
                <a:latin typeface="Arial" charset="0"/>
              </a:rPr>
              <a:t> Code §48918(a)-(d)</a:t>
            </a:r>
            <a:endParaRPr lang="en-US" sz="2000" i="1" dirty="0"/>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24</a:t>
            </a:fld>
            <a:endParaRPr lang="en-US"/>
          </a:p>
        </p:txBody>
      </p:sp>
    </p:spTree>
    <p:extLst>
      <p:ext uri="{BB962C8B-B14F-4D97-AF65-F5344CB8AC3E}">
        <p14:creationId xmlns:p14="http://schemas.microsoft.com/office/powerpoint/2010/main" val="24009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8534400" cy="685800"/>
          </a:xfrm>
        </p:spPr>
        <p:txBody>
          <a:bodyPr>
            <a:normAutofit/>
          </a:bodyPr>
          <a:lstStyle/>
          <a:p>
            <a:r>
              <a:rPr lang="en-US" sz="3200" dirty="0" smtClean="0"/>
              <a:t>“Levels” of Expulsion Recommendations</a:t>
            </a:r>
            <a:endParaRPr lang="en-US" sz="3200" dirty="0"/>
          </a:p>
        </p:txBody>
      </p:sp>
      <p:sp>
        <p:nvSpPr>
          <p:cNvPr id="3" name="Content Placeholder 2"/>
          <p:cNvSpPr>
            <a:spLocks noGrp="1"/>
          </p:cNvSpPr>
          <p:nvPr>
            <p:ph idx="1"/>
          </p:nvPr>
        </p:nvSpPr>
        <p:spPr>
          <a:xfrm>
            <a:off x="685800" y="2362200"/>
            <a:ext cx="8458200" cy="4326467"/>
          </a:xfrm>
        </p:spPr>
        <p:txBody>
          <a:bodyPr>
            <a:normAutofit fontScale="62500" lnSpcReduction="20000"/>
          </a:bodyPr>
          <a:lstStyle/>
          <a:p>
            <a:r>
              <a:rPr lang="en-US" sz="3600" b="1" dirty="0" smtClean="0"/>
              <a:t>Mandatory, “Zero Tolerance” Offenses</a:t>
            </a:r>
          </a:p>
          <a:p>
            <a:pPr lvl="1"/>
            <a:r>
              <a:rPr lang="en-US" sz="2800" dirty="0"/>
              <a:t>Possessing, selling or furnishing a firearm</a:t>
            </a:r>
          </a:p>
          <a:p>
            <a:pPr lvl="1"/>
            <a:r>
              <a:rPr lang="en-US" sz="2800" dirty="0"/>
              <a:t>Brandishing a knife at another person</a:t>
            </a:r>
          </a:p>
          <a:p>
            <a:pPr lvl="1"/>
            <a:r>
              <a:rPr lang="en-US" sz="2800" dirty="0"/>
              <a:t>Selling a controlled substance</a:t>
            </a:r>
          </a:p>
          <a:p>
            <a:pPr lvl="1"/>
            <a:r>
              <a:rPr lang="en-US" sz="2800" dirty="0"/>
              <a:t>Committing or attempting sexual assault or battery</a:t>
            </a:r>
          </a:p>
          <a:p>
            <a:pPr lvl="1"/>
            <a:r>
              <a:rPr lang="en-US" sz="2800" dirty="0"/>
              <a:t>Possession of an </a:t>
            </a:r>
            <a:r>
              <a:rPr lang="en-US" sz="2800" dirty="0" smtClean="0"/>
              <a:t>explosive</a:t>
            </a:r>
          </a:p>
          <a:p>
            <a:r>
              <a:rPr lang="en-US" sz="3600" b="1" dirty="0" smtClean="0"/>
              <a:t>Medium-Discretion Offenses</a:t>
            </a:r>
          </a:p>
          <a:p>
            <a:pPr lvl="1"/>
            <a:r>
              <a:rPr lang="en-US" sz="2800" dirty="0"/>
              <a:t>Serious physical </a:t>
            </a:r>
            <a:r>
              <a:rPr lang="en-US" sz="2800" dirty="0" smtClean="0"/>
              <a:t>injury</a:t>
            </a:r>
            <a:endParaRPr lang="en-US" sz="2800" dirty="0"/>
          </a:p>
          <a:p>
            <a:pPr lvl="1"/>
            <a:r>
              <a:rPr lang="en-US" sz="2800" dirty="0"/>
              <a:t>Possession of a knife or other dangerous object </a:t>
            </a:r>
            <a:r>
              <a:rPr lang="en-US" sz="2800" dirty="0" smtClean="0"/>
              <a:t>Unlawful </a:t>
            </a:r>
            <a:r>
              <a:rPr lang="en-US" sz="2800" dirty="0"/>
              <a:t>possession of any controlled substance (except first marijuana offense under once ounce)</a:t>
            </a:r>
          </a:p>
          <a:p>
            <a:pPr lvl="1"/>
            <a:r>
              <a:rPr lang="en-US" sz="2800" dirty="0"/>
              <a:t>Robbery or extortion</a:t>
            </a:r>
          </a:p>
          <a:p>
            <a:pPr lvl="1"/>
            <a:r>
              <a:rPr lang="en-US" sz="2800" dirty="0"/>
              <a:t>Assault or battery on any school </a:t>
            </a:r>
            <a:r>
              <a:rPr lang="en-US" sz="2800" dirty="0" smtClean="0"/>
              <a:t>employee</a:t>
            </a:r>
          </a:p>
          <a:p>
            <a:r>
              <a:rPr lang="en-US" sz="3600" b="1" dirty="0" smtClean="0"/>
              <a:t>Discretionary Offenses</a:t>
            </a:r>
          </a:p>
          <a:p>
            <a:pPr lvl="1"/>
            <a:r>
              <a:rPr lang="en-US" sz="2800" dirty="0" smtClean="0"/>
              <a:t>Any other violation of the Education Code</a:t>
            </a:r>
            <a:endParaRPr lang="en-US" sz="28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25</a:t>
            </a:fld>
            <a:endParaRPr lang="en-US"/>
          </a:p>
        </p:txBody>
      </p:sp>
    </p:spTree>
    <p:extLst>
      <p:ext uri="{BB962C8B-B14F-4D97-AF65-F5344CB8AC3E}">
        <p14:creationId xmlns:p14="http://schemas.microsoft.com/office/powerpoint/2010/main" val="3304896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7780826"/>
              </p:ext>
            </p:extLst>
          </p:nvPr>
        </p:nvGraphicFramePr>
        <p:xfrm>
          <a:off x="0" y="1"/>
          <a:ext cx="9144001" cy="7698820"/>
        </p:xfrm>
        <a:graphic>
          <a:graphicData uri="http://schemas.openxmlformats.org/drawingml/2006/table">
            <a:tbl>
              <a:tblPr firstRow="1" firstCol="1" bandRow="1">
                <a:tableStyleId>{5C22544A-7EE6-4342-B048-85BDC9FD1C3A}</a:tableStyleId>
              </a:tblPr>
              <a:tblGrid>
                <a:gridCol w="1141686">
                  <a:extLst>
                    <a:ext uri="{9D8B030D-6E8A-4147-A177-3AD203B41FA5}">
                      <a16:colId xmlns:a16="http://schemas.microsoft.com/office/drawing/2014/main" val="20000"/>
                    </a:ext>
                  </a:extLst>
                </a:gridCol>
                <a:gridCol w="1398671">
                  <a:extLst>
                    <a:ext uri="{9D8B030D-6E8A-4147-A177-3AD203B41FA5}">
                      <a16:colId xmlns:a16="http://schemas.microsoft.com/office/drawing/2014/main" val="20001"/>
                    </a:ext>
                  </a:extLst>
                </a:gridCol>
                <a:gridCol w="2173311">
                  <a:extLst>
                    <a:ext uri="{9D8B030D-6E8A-4147-A177-3AD203B41FA5}">
                      <a16:colId xmlns:a16="http://schemas.microsoft.com/office/drawing/2014/main" val="20002"/>
                    </a:ext>
                  </a:extLst>
                </a:gridCol>
                <a:gridCol w="4430333">
                  <a:extLst>
                    <a:ext uri="{9D8B030D-6E8A-4147-A177-3AD203B41FA5}">
                      <a16:colId xmlns:a16="http://schemas.microsoft.com/office/drawing/2014/main" val="20003"/>
                    </a:ext>
                  </a:extLst>
                </a:gridCol>
              </a:tblGrid>
              <a:tr h="793215">
                <a:tc>
                  <a:txBody>
                    <a:bodyPr/>
                    <a:lstStyle/>
                    <a:p>
                      <a:pPr marL="0" marR="0">
                        <a:lnSpc>
                          <a:spcPct val="107000"/>
                        </a:lnSpc>
                        <a:spcBef>
                          <a:spcPts val="0"/>
                        </a:spcBef>
                        <a:spcAft>
                          <a:spcPts val="0"/>
                        </a:spcAft>
                        <a:tabLst>
                          <a:tab pos="723265" algn="l"/>
                        </a:tabLs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30908" marR="30908" marT="0" marB="0">
                    <a:solidFill>
                      <a:schemeClr val="accent4"/>
                    </a:solidFill>
                  </a:tcPr>
                </a:tc>
                <a:tc>
                  <a:txBody>
                    <a:bodyPr/>
                    <a:lstStyle/>
                    <a:p>
                      <a:pPr marL="0" marR="0" algn="ctr">
                        <a:lnSpc>
                          <a:spcPct val="107000"/>
                        </a:lnSpc>
                        <a:spcBef>
                          <a:spcPts val="0"/>
                        </a:spcBef>
                        <a:spcAft>
                          <a:spcPts val="0"/>
                        </a:spcAft>
                        <a:tabLst>
                          <a:tab pos="723265" algn="l"/>
                        </a:tabLst>
                      </a:pPr>
                      <a:r>
                        <a:rPr lang="en-US" sz="1600" dirty="0">
                          <a:effectLst/>
                        </a:rPr>
                        <a:t>Mandatory </a:t>
                      </a:r>
                      <a:r>
                        <a:rPr lang="en-US" sz="1600" b="1" dirty="0">
                          <a:effectLst/>
                        </a:rPr>
                        <a:t>Recommendation</a:t>
                      </a:r>
                      <a:endParaRPr lang="en-US" sz="1600" b="1" dirty="0">
                        <a:effectLst/>
                        <a:latin typeface="Times New Roman" panose="02020603050405020304" pitchFamily="18" charset="0"/>
                        <a:ea typeface="Calibri" panose="020F0502020204030204" pitchFamily="34" charset="0"/>
                      </a:endParaRPr>
                    </a:p>
                  </a:txBody>
                  <a:tcPr marL="30908" marR="30908" marT="0" marB="0">
                    <a:solidFill>
                      <a:schemeClr val="accent4"/>
                    </a:solidFill>
                  </a:tcPr>
                </a:tc>
                <a:tc>
                  <a:txBody>
                    <a:bodyPr/>
                    <a:lstStyle/>
                    <a:p>
                      <a:pPr marL="0" marR="0" algn="ctr">
                        <a:lnSpc>
                          <a:spcPct val="107000"/>
                        </a:lnSpc>
                        <a:spcBef>
                          <a:spcPts val="0"/>
                        </a:spcBef>
                        <a:spcAft>
                          <a:spcPts val="0"/>
                        </a:spcAft>
                      </a:pPr>
                      <a:r>
                        <a:rPr lang="en-US" sz="1600" dirty="0">
                          <a:effectLst/>
                        </a:rPr>
                        <a:t>Rebuttable Presumption in favor of Expulsion Recommendation</a:t>
                      </a:r>
                      <a:endParaRPr lang="en-US" sz="1600" dirty="0">
                        <a:effectLst/>
                        <a:latin typeface="Times New Roman" panose="02020603050405020304" pitchFamily="18" charset="0"/>
                        <a:ea typeface="Calibri" panose="020F0502020204030204" pitchFamily="34" charset="0"/>
                      </a:endParaRPr>
                    </a:p>
                  </a:txBody>
                  <a:tcPr marL="30908" marR="30908" marT="0" marB="0">
                    <a:solidFill>
                      <a:schemeClr val="accent4"/>
                    </a:solidFill>
                  </a:tcPr>
                </a:tc>
                <a:tc>
                  <a:txBody>
                    <a:bodyPr/>
                    <a:lstStyle/>
                    <a:p>
                      <a:pPr marL="0" marR="0" algn="ctr">
                        <a:lnSpc>
                          <a:spcPct val="107000"/>
                        </a:lnSpc>
                        <a:spcBef>
                          <a:spcPts val="0"/>
                        </a:spcBef>
                        <a:spcAft>
                          <a:spcPts val="0"/>
                        </a:spcAft>
                      </a:pPr>
                      <a:endParaRPr lang="en-US" sz="1600" dirty="0" smtClean="0">
                        <a:effectLst/>
                      </a:endParaRPr>
                    </a:p>
                    <a:p>
                      <a:pPr marL="0" marR="0" algn="ctr">
                        <a:lnSpc>
                          <a:spcPct val="107000"/>
                        </a:lnSpc>
                        <a:spcBef>
                          <a:spcPts val="0"/>
                        </a:spcBef>
                        <a:spcAft>
                          <a:spcPts val="0"/>
                        </a:spcAft>
                      </a:pPr>
                      <a:r>
                        <a:rPr lang="en-US" sz="1600" dirty="0" smtClean="0">
                          <a:effectLst/>
                        </a:rPr>
                        <a:t>Discretionary </a:t>
                      </a:r>
                      <a:r>
                        <a:rPr lang="en-US" sz="1600" dirty="0">
                          <a:effectLst/>
                        </a:rPr>
                        <a:t>Recommendation</a:t>
                      </a:r>
                      <a:endParaRPr lang="en-US" sz="1600" dirty="0">
                        <a:effectLst/>
                        <a:latin typeface="Times New Roman" panose="02020603050405020304" pitchFamily="18" charset="0"/>
                        <a:ea typeface="Calibri" panose="020F0502020204030204" pitchFamily="34" charset="0"/>
                      </a:endParaRPr>
                    </a:p>
                  </a:txBody>
                  <a:tcPr marL="30908" marR="30908" marT="0" marB="0">
                    <a:solidFill>
                      <a:schemeClr val="accent4"/>
                    </a:solidFill>
                  </a:tcPr>
                </a:tc>
                <a:extLst>
                  <a:ext uri="{0D108BD9-81ED-4DB2-BD59-A6C34878D82A}">
                    <a16:rowId xmlns:a16="http://schemas.microsoft.com/office/drawing/2014/main" val="10000"/>
                  </a:ext>
                </a:extLst>
              </a:tr>
              <a:tr h="223623">
                <a:tc>
                  <a:txBody>
                    <a:bodyPr/>
                    <a:lstStyle/>
                    <a:p>
                      <a:pPr marL="0" marR="0">
                        <a:lnSpc>
                          <a:spcPct val="107000"/>
                        </a:lnSpc>
                        <a:spcBef>
                          <a:spcPts val="0"/>
                        </a:spcBef>
                        <a:spcAft>
                          <a:spcPts val="0"/>
                        </a:spcAft>
                      </a:pPr>
                      <a:r>
                        <a:rPr lang="en-US" sz="1400" dirty="0" smtClean="0">
                          <a:effectLst/>
                        </a:rPr>
                        <a:t>Authority</a:t>
                      </a:r>
                      <a:endParaRPr lang="en-US" sz="1400" dirty="0">
                        <a:effectLst/>
                        <a:latin typeface="Times New Roman" panose="02020603050405020304" pitchFamily="18" charset="0"/>
                        <a:ea typeface="Calibri" panose="020F0502020204030204" pitchFamily="34" charset="0"/>
                      </a:endParaRPr>
                    </a:p>
                  </a:txBody>
                  <a:tcPr marL="30908" marR="30908" marT="0" marB="0" anchor="ctr">
                    <a:solidFill>
                      <a:schemeClr val="accent4"/>
                    </a:solidFill>
                  </a:tcPr>
                </a:tc>
                <a:tc>
                  <a:txBody>
                    <a:bodyPr/>
                    <a:lstStyle/>
                    <a:p>
                      <a:pPr marL="0" marR="0">
                        <a:lnSpc>
                          <a:spcPct val="107000"/>
                        </a:lnSpc>
                        <a:spcBef>
                          <a:spcPts val="0"/>
                        </a:spcBef>
                        <a:spcAft>
                          <a:spcPts val="0"/>
                        </a:spcAft>
                      </a:pPr>
                      <a:r>
                        <a:rPr lang="en-US" sz="1400" dirty="0">
                          <a:effectLst/>
                        </a:rPr>
                        <a:t>Section 48915(c), (d). </a:t>
                      </a:r>
                      <a:endParaRPr lang="en-US" sz="1400" dirty="0">
                        <a:effectLst/>
                        <a:latin typeface="Times New Roman" panose="02020603050405020304" pitchFamily="18" charset="0"/>
                        <a:ea typeface="Calibri" panose="020F0502020204030204" pitchFamily="34" charset="0"/>
                      </a:endParaRPr>
                    </a:p>
                  </a:txBody>
                  <a:tcPr marL="30908" marR="30908" marT="0" marB="0"/>
                </a:tc>
                <a:tc>
                  <a:txBody>
                    <a:bodyPr/>
                    <a:lstStyle/>
                    <a:p>
                      <a:pPr marL="0" marR="0">
                        <a:lnSpc>
                          <a:spcPct val="107000"/>
                        </a:lnSpc>
                        <a:spcBef>
                          <a:spcPts val="0"/>
                        </a:spcBef>
                        <a:spcAft>
                          <a:spcPts val="0"/>
                        </a:spcAft>
                      </a:pPr>
                      <a:r>
                        <a:rPr lang="en-US" sz="1400" dirty="0">
                          <a:effectLst/>
                        </a:rPr>
                        <a:t>Section 48915(a), (b). </a:t>
                      </a:r>
                      <a:endParaRPr lang="en-US" sz="1400" dirty="0">
                        <a:effectLst/>
                        <a:latin typeface="Times New Roman" panose="02020603050405020304" pitchFamily="18" charset="0"/>
                        <a:ea typeface="Calibri" panose="020F0502020204030204" pitchFamily="34" charset="0"/>
                      </a:endParaRPr>
                    </a:p>
                  </a:txBody>
                  <a:tcPr marL="30908" marR="30908" marT="0" marB="0"/>
                </a:tc>
                <a:tc>
                  <a:txBody>
                    <a:bodyPr/>
                    <a:lstStyle/>
                    <a:p>
                      <a:pPr marL="0" marR="0">
                        <a:lnSpc>
                          <a:spcPct val="107000"/>
                        </a:lnSpc>
                        <a:spcBef>
                          <a:spcPts val="0"/>
                        </a:spcBef>
                        <a:spcAft>
                          <a:spcPts val="0"/>
                        </a:spcAft>
                      </a:pPr>
                      <a:r>
                        <a:rPr lang="en-US" sz="1400" dirty="0">
                          <a:effectLst/>
                        </a:rPr>
                        <a:t>Sections 48900, 48900.2, 48900.3, 48900.4, 48915(e). </a:t>
                      </a:r>
                      <a:endParaRPr lang="en-US" sz="1400" dirty="0">
                        <a:effectLst/>
                        <a:latin typeface="Times New Roman" panose="02020603050405020304" pitchFamily="18" charset="0"/>
                        <a:ea typeface="Calibri" panose="020F0502020204030204" pitchFamily="34" charset="0"/>
                      </a:endParaRPr>
                    </a:p>
                  </a:txBody>
                  <a:tcPr marL="30908" marR="30908" marT="0" marB="0"/>
                </a:tc>
                <a:extLst>
                  <a:ext uri="{0D108BD9-81ED-4DB2-BD59-A6C34878D82A}">
                    <a16:rowId xmlns:a16="http://schemas.microsoft.com/office/drawing/2014/main" val="10001"/>
                  </a:ext>
                </a:extLst>
              </a:tr>
              <a:tr h="1160250">
                <a:tc>
                  <a:txBody>
                    <a:bodyPr/>
                    <a:lstStyle/>
                    <a:p>
                      <a:pPr marL="0" marR="0">
                        <a:lnSpc>
                          <a:spcPct val="107000"/>
                        </a:lnSpc>
                        <a:spcBef>
                          <a:spcPts val="0"/>
                        </a:spcBef>
                        <a:spcAft>
                          <a:spcPts val="0"/>
                        </a:spcAft>
                      </a:pPr>
                      <a:r>
                        <a:rPr lang="en-US" sz="1400" dirty="0">
                          <a:solidFill>
                            <a:schemeClr val="bg1"/>
                          </a:solidFill>
                          <a:effectLst/>
                        </a:rPr>
                        <a:t>Jurisdictional element</a:t>
                      </a:r>
                      <a:endParaRPr lang="en-US" sz="1400" dirty="0">
                        <a:solidFill>
                          <a:schemeClr val="bg1"/>
                        </a:solidFill>
                        <a:effectLst/>
                        <a:latin typeface="Times New Roman" panose="02020603050405020304" pitchFamily="18" charset="0"/>
                        <a:ea typeface="Calibri" panose="020F0502020204030204" pitchFamily="34" charset="0"/>
                      </a:endParaRPr>
                    </a:p>
                  </a:txBody>
                  <a:tcPr marL="30908" marR="30908" marT="0" marB="0" anchor="ctr">
                    <a:solidFill>
                      <a:schemeClr val="accent4"/>
                    </a:solidFill>
                  </a:tcPr>
                </a:tc>
                <a:tc gridSpan="2">
                  <a:txBody>
                    <a:bodyPr/>
                    <a:lstStyle/>
                    <a:p>
                      <a:pPr marL="1030288" marR="0" lvl="0" indent="0" algn="l">
                        <a:lnSpc>
                          <a:spcPct val="107000"/>
                        </a:lnSpc>
                        <a:spcBef>
                          <a:spcPts val="0"/>
                        </a:spcBef>
                        <a:spcAft>
                          <a:spcPts val="0"/>
                        </a:spcAft>
                        <a:buFont typeface="Arial" panose="020B0604020202020204" pitchFamily="34" charset="0"/>
                        <a:buNone/>
                        <a:tabLst>
                          <a:tab pos="1481138" algn="l"/>
                        </a:tabLst>
                      </a:pPr>
                      <a:r>
                        <a:rPr lang="en-US" sz="1400" dirty="0">
                          <a:solidFill>
                            <a:schemeClr val="tx1"/>
                          </a:solidFill>
                          <a:effectLst/>
                        </a:rPr>
                        <a:t>At </a:t>
                      </a:r>
                      <a:r>
                        <a:rPr lang="en-US" sz="1400" dirty="0" smtClean="0">
                          <a:solidFill>
                            <a:schemeClr val="tx1"/>
                          </a:solidFill>
                          <a:effectLst/>
                        </a:rPr>
                        <a:t>school</a:t>
                      </a:r>
                    </a:p>
                    <a:p>
                      <a:pPr marL="1030288" marR="0" lvl="0" indent="0" algn="l">
                        <a:lnSpc>
                          <a:spcPct val="107000"/>
                        </a:lnSpc>
                        <a:spcBef>
                          <a:spcPts val="0"/>
                        </a:spcBef>
                        <a:spcAft>
                          <a:spcPts val="0"/>
                        </a:spcAft>
                        <a:buFont typeface="Arial" panose="020B0604020202020204" pitchFamily="34" charset="0"/>
                        <a:buNone/>
                        <a:tabLst>
                          <a:tab pos="1481138" algn="l"/>
                        </a:tabLst>
                      </a:pPr>
                      <a:r>
                        <a:rPr lang="en-US" sz="1400" dirty="0" smtClean="0">
                          <a:solidFill>
                            <a:schemeClr val="tx1"/>
                          </a:solidFill>
                          <a:effectLst/>
                        </a:rPr>
                        <a:t>At off-campus school activity</a:t>
                      </a:r>
                      <a:endParaRPr lang="en-US" sz="1400" dirty="0">
                        <a:solidFill>
                          <a:schemeClr val="tx1"/>
                        </a:solidFill>
                        <a:effectLst/>
                        <a:latin typeface="Times New Roman" panose="02020603050405020304" pitchFamily="18" charset="0"/>
                        <a:ea typeface="Calibri" panose="020F0502020204030204" pitchFamily="34" charset="0"/>
                      </a:endParaRPr>
                    </a:p>
                  </a:txBody>
                  <a:tcPr marL="30908" marR="30908" marT="0" marB="0" anchor="ctr">
                    <a:solidFill>
                      <a:schemeClr val="bg1">
                        <a:lumMod val="95000"/>
                      </a:schemeClr>
                    </a:solidFill>
                  </a:tcPr>
                </a:tc>
                <a:tc hMerge="1">
                  <a:txBody>
                    <a:bodyPr/>
                    <a:lstStyle/>
                    <a:p>
                      <a:pPr marL="342900" marR="0" lvl="0" indent="-342900">
                        <a:lnSpc>
                          <a:spcPct val="107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endParaRPr>
                    </a:p>
                  </a:txBody>
                  <a:tcPr marL="41211" marR="4121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400" dirty="0">
                          <a:solidFill>
                            <a:schemeClr val="tx1"/>
                          </a:solidFill>
                          <a:effectLst/>
                        </a:rPr>
                        <a:t>At school</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solidFill>
                            <a:schemeClr val="tx1"/>
                          </a:solidFill>
                          <a:effectLst/>
                        </a:rPr>
                        <a:t>At </a:t>
                      </a:r>
                      <a:r>
                        <a:rPr lang="en-US" sz="1400" dirty="0" smtClean="0">
                          <a:solidFill>
                            <a:schemeClr val="tx1"/>
                          </a:solidFill>
                          <a:effectLst/>
                        </a:rPr>
                        <a:t>off-campus school activity</a:t>
                      </a:r>
                      <a:endParaRPr lang="en-US" sz="1400" dirty="0">
                        <a:solidFill>
                          <a:schemeClr val="tx1"/>
                        </a:solidFill>
                        <a:effectLst/>
                      </a:endParaRPr>
                    </a:p>
                    <a:p>
                      <a:pPr marL="342900" marR="0" lvl="0" indent="-342900" algn="l">
                        <a:lnSpc>
                          <a:spcPct val="107000"/>
                        </a:lnSpc>
                        <a:spcBef>
                          <a:spcPts val="0"/>
                        </a:spcBef>
                        <a:spcAft>
                          <a:spcPts val="0"/>
                        </a:spcAft>
                        <a:buFont typeface="Symbol" panose="05050102010706020507" pitchFamily="18" charset="2"/>
                        <a:buChar char=""/>
                      </a:pPr>
                      <a:r>
                        <a:rPr lang="en-US" sz="1400" dirty="0">
                          <a:solidFill>
                            <a:schemeClr val="tx1"/>
                          </a:solidFill>
                          <a:effectLst/>
                        </a:rPr>
                        <a:t>During lunch period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solidFill>
                            <a:schemeClr val="tx1"/>
                          </a:solidFill>
                          <a:effectLst/>
                        </a:rPr>
                        <a:t>While going </a:t>
                      </a:r>
                      <a:r>
                        <a:rPr lang="en-US" sz="1400" dirty="0" smtClean="0">
                          <a:solidFill>
                            <a:schemeClr val="tx1"/>
                          </a:solidFill>
                          <a:effectLst/>
                        </a:rPr>
                        <a:t>to/coming </a:t>
                      </a:r>
                      <a:r>
                        <a:rPr lang="en-US" sz="1400" dirty="0">
                          <a:solidFill>
                            <a:schemeClr val="tx1"/>
                          </a:solidFill>
                          <a:effectLst/>
                        </a:rPr>
                        <a:t>from school or </a:t>
                      </a:r>
                      <a:r>
                        <a:rPr lang="en-US" sz="1400" dirty="0" smtClean="0">
                          <a:solidFill>
                            <a:schemeClr val="tx1"/>
                          </a:solidFill>
                          <a:effectLst/>
                        </a:rPr>
                        <a:t>an off-campus school activity</a:t>
                      </a:r>
                      <a:endParaRPr lang="en-US" sz="1400" dirty="0" smtClean="0">
                        <a:solidFill>
                          <a:schemeClr val="tx1"/>
                        </a:solidFill>
                        <a:effectLst/>
                        <a:latin typeface="Times New Roman" panose="02020603050405020304" pitchFamily="18" charset="0"/>
                        <a:ea typeface="Calibri" panose="020F0502020204030204" pitchFamily="34" charset="0"/>
                      </a:endParaRPr>
                    </a:p>
                  </a:txBody>
                  <a:tcPr marL="30908" marR="30908" marT="0" marB="0" anchor="ctr">
                    <a:solidFill>
                      <a:schemeClr val="bg1">
                        <a:lumMod val="95000"/>
                      </a:schemeClr>
                    </a:solidFill>
                  </a:tcPr>
                </a:tc>
                <a:extLst>
                  <a:ext uri="{0D108BD9-81ED-4DB2-BD59-A6C34878D82A}">
                    <a16:rowId xmlns:a16="http://schemas.microsoft.com/office/drawing/2014/main" val="10002"/>
                  </a:ext>
                </a:extLst>
              </a:tr>
              <a:tr h="3751677">
                <a:tc>
                  <a:txBody>
                    <a:bodyPr/>
                    <a:lstStyle/>
                    <a:p>
                      <a:pPr marL="0" marR="0">
                        <a:lnSpc>
                          <a:spcPct val="107000"/>
                        </a:lnSpc>
                        <a:spcBef>
                          <a:spcPts val="0"/>
                        </a:spcBef>
                        <a:spcAft>
                          <a:spcPts val="0"/>
                        </a:spcAft>
                      </a:pPr>
                      <a:r>
                        <a:rPr lang="en-US" sz="1400" dirty="0" smtClean="0">
                          <a:effectLst/>
                        </a:rPr>
                        <a:t>Primary finding</a:t>
                      </a:r>
                      <a:endParaRPr lang="en-US" sz="1400" dirty="0">
                        <a:effectLst/>
                        <a:latin typeface="Times New Roman" panose="02020603050405020304" pitchFamily="18" charset="0"/>
                        <a:ea typeface="Calibri" panose="020F0502020204030204" pitchFamily="34" charset="0"/>
                      </a:endParaRPr>
                    </a:p>
                  </a:txBody>
                  <a:tcPr marL="30908" marR="30908" marT="0" marB="0" anchor="ctr">
                    <a:solidFill>
                      <a:schemeClr val="accent4"/>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Firearm offense (excludes imitation firearms)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Brandishing a knife</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Selling a controlled substance</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Sexual assault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Possession of an explosive</a:t>
                      </a:r>
                      <a:endParaRPr lang="en-US" sz="1400" dirty="0">
                        <a:effectLst/>
                        <a:latin typeface="Times New Roman" panose="02020603050405020304" pitchFamily="18" charset="0"/>
                        <a:ea typeface="Calibri" panose="020F0502020204030204" pitchFamily="34" charset="0"/>
                      </a:endParaRPr>
                    </a:p>
                  </a:txBody>
                  <a:tcPr marL="30908" marR="30908"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Causing serious injury to another person, except in self defense</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Possession of any knife or other dangerous object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Possession of a controlled substance (exceptions for small amount of marijuana or valid prescriptions)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Robbery or extortion</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Assault or battery upon a school employee</a:t>
                      </a:r>
                      <a:endParaRPr lang="en-US" sz="1400" dirty="0">
                        <a:effectLst/>
                        <a:latin typeface="Times New Roman" panose="02020603050405020304" pitchFamily="18" charset="0"/>
                        <a:ea typeface="Calibri" panose="020F0502020204030204" pitchFamily="34" charset="0"/>
                      </a:endParaRPr>
                    </a:p>
                  </a:txBody>
                  <a:tcPr marL="30908" marR="30908"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Any mandatory or presumptive offense. </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Use of </a:t>
                      </a:r>
                      <a:r>
                        <a:rPr lang="en-US" sz="1400" dirty="0" smtClean="0">
                          <a:effectLst/>
                        </a:rPr>
                        <a:t>force/causing</a:t>
                      </a:r>
                      <a:r>
                        <a:rPr lang="en-US" sz="1400" baseline="0" dirty="0" smtClean="0">
                          <a:effectLst/>
                        </a:rPr>
                        <a:t> physical injury</a:t>
                      </a:r>
                      <a:r>
                        <a:rPr lang="en-US" sz="1400" dirty="0" smtClean="0">
                          <a:effectLst/>
                        </a:rPr>
                        <a:t> </a:t>
                      </a:r>
                      <a:r>
                        <a:rPr lang="en-US" sz="1400" dirty="0">
                          <a:effectLst/>
                        </a:rPr>
                        <a:t>(including attempt and threats)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Possession of firearm (including imitation), knife, explosive, or dangerous objects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Possession, use, sale, or furnishing controlled substances, including under some circumstances alcohol, tobacco, prescription medications, or drug paraphernalia. </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Theft/receipt of stolen property</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Obscene act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Habitual profanity or vulgarity</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Sexual assault (including attempt) or sexual battery</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Hazing</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Bullying</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Sexual harassment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Hate violence</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Harassment/threat/intimidation</a:t>
                      </a:r>
                      <a:endParaRPr lang="en-US" sz="1400" dirty="0">
                        <a:effectLst/>
                        <a:latin typeface="Times New Roman" panose="02020603050405020304" pitchFamily="18" charset="0"/>
                        <a:ea typeface="Calibri" panose="020F0502020204030204" pitchFamily="34" charset="0"/>
                      </a:endParaRPr>
                    </a:p>
                  </a:txBody>
                  <a:tcPr marL="30908" marR="30908" marT="0" marB="0" anchor="ctr"/>
                </a:tc>
                <a:extLst>
                  <a:ext uri="{0D108BD9-81ED-4DB2-BD59-A6C34878D82A}">
                    <a16:rowId xmlns:a16="http://schemas.microsoft.com/office/drawing/2014/main" val="10003"/>
                  </a:ext>
                </a:extLst>
              </a:tr>
              <a:tr h="929234">
                <a:tc>
                  <a:txBody>
                    <a:bodyPr/>
                    <a:lstStyle/>
                    <a:p>
                      <a:pPr marL="0" marR="0">
                        <a:lnSpc>
                          <a:spcPct val="107000"/>
                        </a:lnSpc>
                        <a:spcBef>
                          <a:spcPts val="0"/>
                        </a:spcBef>
                        <a:spcAft>
                          <a:spcPts val="0"/>
                        </a:spcAft>
                      </a:pPr>
                      <a:r>
                        <a:rPr lang="en-US" sz="1400" dirty="0">
                          <a:effectLst/>
                        </a:rPr>
                        <a:t>Secondary findings</a:t>
                      </a:r>
                      <a:endParaRPr lang="en-US" sz="1400" dirty="0">
                        <a:effectLst/>
                        <a:latin typeface="Times New Roman" panose="02020603050405020304" pitchFamily="18" charset="0"/>
                        <a:ea typeface="Calibri" panose="020F0502020204030204" pitchFamily="34" charset="0"/>
                      </a:endParaRPr>
                    </a:p>
                  </a:txBody>
                  <a:tcPr marL="30908" marR="30908" marT="0" marB="0" anchor="ctr">
                    <a:solidFill>
                      <a:schemeClr val="accent4"/>
                    </a:solidFill>
                  </a:tcPr>
                </a:tc>
                <a:tc>
                  <a:txBody>
                    <a:bodyPr/>
                    <a:lstStyle/>
                    <a:p>
                      <a:pPr marL="0" marR="0">
                        <a:lnSpc>
                          <a:spcPct val="107000"/>
                        </a:lnSpc>
                        <a:spcBef>
                          <a:spcPts val="0"/>
                        </a:spcBef>
                        <a:spcAft>
                          <a:spcPts val="0"/>
                        </a:spcAft>
                      </a:pPr>
                      <a:r>
                        <a:rPr lang="en-US" sz="1400" dirty="0">
                          <a:effectLst/>
                        </a:rPr>
                        <a:t>Not required. </a:t>
                      </a:r>
                      <a:endParaRPr lang="en-US" sz="1400" dirty="0">
                        <a:effectLst/>
                        <a:latin typeface="Times New Roman" panose="02020603050405020304" pitchFamily="18" charset="0"/>
                        <a:ea typeface="Calibri" panose="020F0502020204030204" pitchFamily="34" charset="0"/>
                      </a:endParaRPr>
                    </a:p>
                  </a:txBody>
                  <a:tcPr marL="30908" marR="30908" marT="0" marB="0" anchor="ctr">
                    <a:solidFill>
                      <a:schemeClr val="bg1">
                        <a:lumMod val="95000"/>
                      </a:schemeClr>
                    </a:solidFill>
                  </a:tcPr>
                </a:tc>
                <a:tc gridSpan="2">
                  <a:txBody>
                    <a:bodyPr/>
                    <a:lstStyle/>
                    <a:p>
                      <a:pPr marL="1879600" marR="0" lvl="0" indent="-342900">
                        <a:lnSpc>
                          <a:spcPct val="107000"/>
                        </a:lnSpc>
                        <a:spcBef>
                          <a:spcPts val="0"/>
                        </a:spcBef>
                        <a:spcAft>
                          <a:spcPts val="0"/>
                        </a:spcAft>
                        <a:buFont typeface="Symbol" panose="05050102010706020507" pitchFamily="18" charset="2"/>
                        <a:buChar char=""/>
                      </a:pPr>
                      <a:r>
                        <a:rPr lang="en-US" sz="1400" dirty="0">
                          <a:effectLst/>
                        </a:rPr>
                        <a:t>Other means of correction are not feasible or have repeatedly failed</a:t>
                      </a:r>
                    </a:p>
                    <a:p>
                      <a:pPr marL="1879600" marR="0" lvl="0" indent="-342900">
                        <a:lnSpc>
                          <a:spcPct val="107000"/>
                        </a:lnSpc>
                        <a:spcBef>
                          <a:spcPts val="0"/>
                        </a:spcBef>
                        <a:spcAft>
                          <a:spcPts val="0"/>
                        </a:spcAft>
                        <a:buFont typeface="Symbol" panose="05050102010706020507" pitchFamily="18" charset="2"/>
                        <a:buChar char=""/>
                      </a:pPr>
                      <a:r>
                        <a:rPr lang="en-US" sz="1400" dirty="0">
                          <a:effectLst/>
                        </a:rPr>
                        <a:t>Continuing </a:t>
                      </a:r>
                      <a:r>
                        <a:rPr lang="en-US" sz="1400" dirty="0" smtClean="0">
                          <a:effectLst/>
                        </a:rPr>
                        <a:t>danger</a:t>
                      </a:r>
                      <a:endParaRPr lang="en-US" sz="1400" dirty="0">
                        <a:effectLst/>
                        <a:latin typeface="Times New Roman" panose="02020603050405020304" pitchFamily="18" charset="0"/>
                        <a:ea typeface="Calibri" panose="020F0502020204030204" pitchFamily="34" charset="0"/>
                      </a:endParaRPr>
                    </a:p>
                  </a:txBody>
                  <a:tcPr marL="30908" marR="30908" marT="0" marB="0" anchor="ctr">
                    <a:solidFill>
                      <a:schemeClr val="bg1">
                        <a:lumMod val="95000"/>
                      </a:schemeClr>
                    </a:solidFill>
                  </a:tcPr>
                </a:tc>
                <a:tc hMerge="1">
                  <a:txBody>
                    <a:bodyPr/>
                    <a:lstStyle/>
                    <a:p>
                      <a:pPr marL="342900" marR="0" lvl="0" indent="-342900">
                        <a:lnSpc>
                          <a:spcPct val="107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endParaRPr>
                    </a:p>
                  </a:txBody>
                  <a:tcPr marL="41211" marR="4121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9643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382000" cy="1143000"/>
          </a:xfrm>
        </p:spPr>
        <p:txBody>
          <a:bodyPr/>
          <a:lstStyle/>
          <a:p>
            <a:pPr eaLnBrk="1" hangingPunct="1"/>
            <a:r>
              <a:rPr lang="en-US" sz="4400" dirty="0" smtClean="0"/>
              <a:t>What must the school prove?</a:t>
            </a:r>
            <a:endParaRPr lang="en-US" sz="4400" dirty="0"/>
          </a:p>
        </p:txBody>
      </p:sp>
      <p:sp>
        <p:nvSpPr>
          <p:cNvPr id="4" name="TextBox 3"/>
          <p:cNvSpPr txBox="1"/>
          <p:nvPr/>
        </p:nvSpPr>
        <p:spPr>
          <a:xfrm>
            <a:off x="914400" y="2241352"/>
            <a:ext cx="7086600" cy="4693593"/>
          </a:xfrm>
          <a:prstGeom prst="rect">
            <a:avLst/>
          </a:prstGeom>
          <a:noFill/>
        </p:spPr>
        <p:txBody>
          <a:bodyPr wrap="square" rtlCol="0">
            <a:spAutoFit/>
          </a:bodyPr>
          <a:lstStyle/>
          <a:p>
            <a:r>
              <a:rPr lang="en-US" sz="2300" dirty="0" smtClean="0"/>
              <a:t>For MANDATORY expulsion offenses, the school must prove: </a:t>
            </a:r>
          </a:p>
          <a:p>
            <a:endParaRPr lang="en-US" sz="2300" dirty="0" smtClean="0"/>
          </a:p>
          <a:p>
            <a:pPr marL="342900" indent="-342900">
              <a:buAutoNum type="arabicPeriod"/>
            </a:pPr>
            <a:r>
              <a:rPr lang="en-US" sz="2300" dirty="0" smtClean="0"/>
              <a:t>All procedural and time requirements have been met; </a:t>
            </a:r>
          </a:p>
          <a:p>
            <a:pPr marL="342900" indent="-342900">
              <a:buAutoNum type="arabicPeriod"/>
            </a:pPr>
            <a:endParaRPr lang="en-US" sz="1400" dirty="0" smtClean="0"/>
          </a:p>
          <a:p>
            <a:pPr marL="342900" indent="-342900">
              <a:buAutoNum type="arabicPeriod"/>
            </a:pPr>
            <a:r>
              <a:rPr lang="en-US" sz="2300" dirty="0" smtClean="0"/>
              <a:t>That the student actually committed the alleged offense, by SUBSTANTIAL EVIDENCE; and</a:t>
            </a:r>
          </a:p>
          <a:p>
            <a:pPr marL="342900" indent="-342900">
              <a:buAutoNum type="arabicPeriod"/>
            </a:pPr>
            <a:endParaRPr lang="en-US" sz="1400" dirty="0"/>
          </a:p>
          <a:p>
            <a:pPr marL="342900" indent="-342900">
              <a:buAutoNum type="arabicPeriod"/>
            </a:pPr>
            <a:r>
              <a:rPr lang="en-US" sz="2300" dirty="0" smtClean="0"/>
              <a:t>That the act was sufficiently related to school attendance or activity. </a:t>
            </a:r>
          </a:p>
          <a:p>
            <a:pPr marL="342900" indent="-342900">
              <a:buAutoNum type="arabicPeriod"/>
            </a:pPr>
            <a:endParaRPr lang="en-US" sz="2300" dirty="0" smtClean="0"/>
          </a:p>
          <a:p>
            <a:r>
              <a:rPr lang="en-US" sz="2300" i="1" dirty="0" smtClean="0"/>
              <a:t>(NO SECONDARY FINDINGS)</a:t>
            </a:r>
          </a:p>
          <a:p>
            <a:endParaRPr lang="en-US" dirty="0"/>
          </a:p>
        </p:txBody>
      </p:sp>
      <p:sp>
        <p:nvSpPr>
          <p:cNvPr id="3" name="Slide Number Placeholder 2"/>
          <p:cNvSpPr>
            <a:spLocks noGrp="1"/>
          </p:cNvSpPr>
          <p:nvPr>
            <p:ph type="sldNum" sz="quarter" idx="12"/>
          </p:nvPr>
        </p:nvSpPr>
        <p:spPr/>
        <p:txBody>
          <a:bodyPr/>
          <a:lstStyle/>
          <a:p>
            <a:fld id="{30AA0C90-75FB-4632-BAB6-127D05FC839D}" type="slidenum">
              <a:rPr lang="en-US" smtClean="0"/>
              <a:pPr/>
              <a:t>27</a:t>
            </a:fld>
            <a:endParaRPr lang="en-US"/>
          </a:p>
        </p:txBody>
      </p:sp>
    </p:spTree>
    <p:extLst>
      <p:ext uri="{BB962C8B-B14F-4D97-AF65-F5344CB8AC3E}">
        <p14:creationId xmlns:p14="http://schemas.microsoft.com/office/powerpoint/2010/main" val="3931224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924800" cy="1295400"/>
          </a:xfrm>
        </p:spPr>
        <p:txBody>
          <a:bodyPr/>
          <a:lstStyle/>
          <a:p>
            <a:r>
              <a:rPr lang="en-US" sz="4400" dirty="0" smtClean="0">
                <a:latin typeface="+mn-lt"/>
              </a:rPr>
              <a:t>For all other offenses, what must the school </a:t>
            </a:r>
            <a:r>
              <a:rPr lang="en-US" sz="4400" dirty="0">
                <a:latin typeface="+mn-lt"/>
              </a:rPr>
              <a:t>prove? </a:t>
            </a:r>
          </a:p>
        </p:txBody>
      </p:sp>
      <p:sp>
        <p:nvSpPr>
          <p:cNvPr id="5" name="TextBox 4"/>
          <p:cNvSpPr txBox="1"/>
          <p:nvPr/>
        </p:nvSpPr>
        <p:spPr>
          <a:xfrm>
            <a:off x="790936" y="2438400"/>
            <a:ext cx="8200663" cy="4031873"/>
          </a:xfrm>
          <a:prstGeom prst="rect">
            <a:avLst/>
          </a:prstGeom>
          <a:noFill/>
        </p:spPr>
        <p:txBody>
          <a:bodyPr wrap="square" rtlCol="0">
            <a:spAutoFit/>
          </a:bodyPr>
          <a:lstStyle/>
          <a:p>
            <a:r>
              <a:rPr lang="en-US" dirty="0" smtClean="0"/>
              <a:t>In </a:t>
            </a:r>
            <a:r>
              <a:rPr lang="en-US" b="1" dirty="0" smtClean="0">
                <a:solidFill>
                  <a:srgbClr val="00B0F0"/>
                </a:solidFill>
              </a:rPr>
              <a:t>Discretionary</a:t>
            </a:r>
            <a:r>
              <a:rPr lang="en-US" dirty="0" smtClean="0"/>
              <a:t> and </a:t>
            </a:r>
            <a:r>
              <a:rPr lang="en-US" b="1" dirty="0" smtClean="0">
                <a:solidFill>
                  <a:srgbClr val="00B0F0"/>
                </a:solidFill>
              </a:rPr>
              <a:t>Medium Discretion </a:t>
            </a:r>
            <a:r>
              <a:rPr lang="en-US" dirty="0" smtClean="0"/>
              <a:t>offenses, the </a:t>
            </a:r>
            <a:r>
              <a:rPr lang="en-US" b="1" dirty="0" smtClean="0"/>
              <a:t>SCHOOL HAS THE BURDEN </a:t>
            </a:r>
            <a:r>
              <a:rPr lang="en-US" dirty="0" smtClean="0"/>
              <a:t>to prove: </a:t>
            </a:r>
          </a:p>
          <a:p>
            <a:endParaRPr lang="en-US" dirty="0"/>
          </a:p>
          <a:p>
            <a:pPr marL="342900" indent="-342900">
              <a:buAutoNum type="arabicPeriod"/>
            </a:pPr>
            <a:r>
              <a:rPr lang="en-US" dirty="0"/>
              <a:t>All procedural and time requirements have been met; </a:t>
            </a:r>
          </a:p>
          <a:p>
            <a:pPr marL="342900" indent="-342900">
              <a:buAutoNum type="arabicPeriod"/>
            </a:pPr>
            <a:endParaRPr lang="en-US" sz="1100" dirty="0"/>
          </a:p>
          <a:p>
            <a:pPr marL="342900" indent="-342900">
              <a:buAutoNum type="arabicPeriod"/>
            </a:pPr>
            <a:r>
              <a:rPr lang="en-US" dirty="0"/>
              <a:t>That the student actually committed the alleged offense, by SUBSTANTIAL EVIDENCE; </a:t>
            </a:r>
          </a:p>
          <a:p>
            <a:pPr marL="342900" indent="-342900">
              <a:buAutoNum type="arabicPeriod"/>
            </a:pPr>
            <a:endParaRPr lang="en-US" sz="1100" dirty="0"/>
          </a:p>
          <a:p>
            <a:pPr marL="342900" indent="-342900">
              <a:buAutoNum type="arabicPeriod"/>
            </a:pPr>
            <a:r>
              <a:rPr lang="en-US" dirty="0"/>
              <a:t>That the act was sufficiently related to school attendance or </a:t>
            </a:r>
            <a:r>
              <a:rPr lang="en-US" dirty="0" smtClean="0"/>
              <a:t>activity; and</a:t>
            </a:r>
          </a:p>
          <a:p>
            <a:pPr marL="342900" indent="-342900">
              <a:buAutoNum type="arabicPeriod"/>
            </a:pPr>
            <a:endParaRPr lang="en-US" dirty="0" smtClean="0"/>
          </a:p>
          <a:p>
            <a:pPr marL="342900" indent="-342900">
              <a:buAutoNum type="arabicPeriod"/>
            </a:pPr>
            <a:r>
              <a:rPr lang="en-US" b="1" u="sng" dirty="0" smtClean="0">
                <a:solidFill>
                  <a:srgbClr val="00B0F0"/>
                </a:solidFill>
              </a:rPr>
              <a:t>SECONDARY FINDINGS</a:t>
            </a:r>
            <a:r>
              <a:rPr lang="en-US" dirty="0" smtClean="0"/>
              <a:t>, that either: </a:t>
            </a:r>
          </a:p>
          <a:p>
            <a:pPr marL="800100" lvl="1" indent="-342900">
              <a:buAutoNum type="arabicPeriod"/>
            </a:pPr>
            <a:r>
              <a:rPr lang="en-US" dirty="0" smtClean="0"/>
              <a:t>Due to the nature of the act, the presence of the pupil causes a continuing danger to the physical safety of the pupil or others, OR</a:t>
            </a:r>
          </a:p>
          <a:p>
            <a:pPr marL="800100" lvl="1" indent="-342900">
              <a:buAutoNum type="arabicPeriod"/>
            </a:pPr>
            <a:r>
              <a:rPr lang="en-US" dirty="0" smtClean="0"/>
              <a:t>Other means of correction were not feasible or have failed in the past to correct the student’s behavior. </a:t>
            </a:r>
          </a:p>
        </p:txBody>
      </p:sp>
      <p:sp>
        <p:nvSpPr>
          <p:cNvPr id="3" name="Slide Number Placeholder 2"/>
          <p:cNvSpPr>
            <a:spLocks noGrp="1"/>
          </p:cNvSpPr>
          <p:nvPr>
            <p:ph type="sldNum" sz="quarter" idx="12"/>
          </p:nvPr>
        </p:nvSpPr>
        <p:spPr/>
        <p:txBody>
          <a:bodyPr/>
          <a:lstStyle/>
          <a:p>
            <a:fld id="{30AA0C90-75FB-4632-BAB6-127D05FC839D}" type="slidenum">
              <a:rPr lang="en-US" smtClean="0"/>
              <a:pPr/>
              <a:t>28</a:t>
            </a:fld>
            <a:endParaRPr lang="en-US"/>
          </a:p>
        </p:txBody>
      </p:sp>
    </p:spTree>
    <p:extLst>
      <p:ext uri="{BB962C8B-B14F-4D97-AF65-F5344CB8AC3E}">
        <p14:creationId xmlns:p14="http://schemas.microsoft.com/office/powerpoint/2010/main" val="35447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 calcmode="lin" valueType="num">
                                      <p:cBhvr additive="base">
                                        <p:cTn id="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Alternative Means of Correction</a:t>
            </a:r>
            <a:endParaRPr lang="en-US" sz="38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100" dirty="0" smtClean="0"/>
              <a:t>Referrals </a:t>
            </a:r>
            <a:r>
              <a:rPr lang="en-US" sz="2100" dirty="0"/>
              <a:t>to </a:t>
            </a:r>
            <a:r>
              <a:rPr lang="en-US" sz="2100" dirty="0" smtClean="0"/>
              <a:t>school counselor or social worker for </a:t>
            </a:r>
            <a:r>
              <a:rPr lang="en-US" sz="2100" dirty="0"/>
              <a:t>case management and </a:t>
            </a:r>
            <a:r>
              <a:rPr lang="en-US" sz="2100" dirty="0" smtClean="0"/>
              <a:t>counseling.</a:t>
            </a:r>
          </a:p>
          <a:p>
            <a:pPr>
              <a:buFont typeface="Wingdings" panose="05000000000000000000" pitchFamily="2" charset="2"/>
              <a:buChar char="Ø"/>
            </a:pPr>
            <a:r>
              <a:rPr lang="en-US" sz="2100" dirty="0" smtClean="0"/>
              <a:t>School team (including student and parent) that develops an individualized plan </a:t>
            </a:r>
            <a:r>
              <a:rPr lang="en-US" sz="2100" dirty="0"/>
              <a:t>to address the </a:t>
            </a:r>
            <a:r>
              <a:rPr lang="en-US" sz="2100" dirty="0" smtClean="0"/>
              <a:t>behavior.</a:t>
            </a:r>
          </a:p>
          <a:p>
            <a:pPr>
              <a:buFont typeface="Wingdings" panose="05000000000000000000" pitchFamily="2" charset="2"/>
              <a:buChar char="Ø"/>
            </a:pPr>
            <a:r>
              <a:rPr lang="en-US" sz="2100" dirty="0" smtClean="0"/>
              <a:t>Participation in an anger management or similar program.</a:t>
            </a:r>
          </a:p>
          <a:p>
            <a:pPr>
              <a:buFont typeface="Wingdings" panose="05000000000000000000" pitchFamily="2" charset="2"/>
              <a:buChar char="Ø"/>
            </a:pPr>
            <a:r>
              <a:rPr lang="en-US" sz="2100" dirty="0" smtClean="0"/>
              <a:t>Participation </a:t>
            </a:r>
            <a:r>
              <a:rPr lang="en-US" sz="2100" dirty="0"/>
              <a:t>in a restorative justice </a:t>
            </a:r>
            <a:r>
              <a:rPr lang="en-US" sz="2100" dirty="0" smtClean="0"/>
              <a:t>program.</a:t>
            </a:r>
          </a:p>
          <a:p>
            <a:pPr>
              <a:buFont typeface="Wingdings" panose="05000000000000000000" pitchFamily="2" charset="2"/>
              <a:buChar char="Ø"/>
            </a:pPr>
            <a:r>
              <a:rPr lang="en-US" sz="2100" dirty="0" smtClean="0"/>
              <a:t>After-school </a:t>
            </a:r>
            <a:r>
              <a:rPr lang="en-US" sz="2100" dirty="0"/>
              <a:t>programs that address specific behavioral issues or expose pupils to positive activities and </a:t>
            </a:r>
            <a:r>
              <a:rPr lang="en-US" sz="2100" dirty="0" smtClean="0"/>
              <a:t>behaviors.</a:t>
            </a:r>
          </a:p>
          <a:p>
            <a:pPr>
              <a:buFont typeface="Wingdings" panose="05000000000000000000" pitchFamily="2" charset="2"/>
              <a:buChar char="Ø"/>
            </a:pPr>
            <a:r>
              <a:rPr lang="en-US" sz="2100" dirty="0"/>
              <a:t>Referral for a comprehensive psychosocial or psychoeducational assessment for IEP or 504 </a:t>
            </a:r>
            <a:r>
              <a:rPr lang="en-US" sz="2100" dirty="0" smtClean="0"/>
              <a:t>Plan.</a:t>
            </a:r>
            <a:r>
              <a:rPr lang="en-US" sz="2100" dirty="0">
                <a:latin typeface="Calibri" panose="020F0502020204030204" pitchFamily="34" charset="0"/>
              </a:rPr>
              <a:t> </a:t>
            </a:r>
            <a:endParaRPr lang="en-US" sz="2100" dirty="0" smtClean="0">
              <a:latin typeface="Calibri" panose="020F0502020204030204" pitchFamily="34" charset="0"/>
            </a:endParaRPr>
          </a:p>
          <a:p>
            <a:pPr>
              <a:buFont typeface="Wingdings" panose="05000000000000000000" pitchFamily="2" charset="2"/>
              <a:buChar char="Ø"/>
            </a:pPr>
            <a:r>
              <a:rPr lang="en-US" sz="2100" dirty="0" smtClean="0">
                <a:latin typeface="+mj-lt"/>
              </a:rPr>
              <a:t>A </a:t>
            </a:r>
            <a:r>
              <a:rPr lang="en-US" sz="2100" dirty="0">
                <a:latin typeface="+mj-lt"/>
              </a:rPr>
              <a:t>schedule change or transfer</a:t>
            </a:r>
          </a:p>
          <a:p>
            <a:pPr marL="0" indent="0">
              <a:buNone/>
            </a:pPr>
            <a:r>
              <a:rPr lang="en-US" sz="2100" i="1" dirty="0" smtClean="0"/>
              <a:t>Cal. Educ. Code Section 48900.5</a:t>
            </a:r>
            <a:endParaRPr lang="en-US" sz="2100" i="1" dirty="0"/>
          </a:p>
          <a:p>
            <a:endParaRPr lang="en-US" sz="21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0AA0C90-75FB-4632-BAB6-127D05FC839D}" type="slidenum">
              <a:rPr lang="en-US" smtClean="0"/>
              <a:pPr/>
              <a:t>29</a:t>
            </a:fld>
            <a:endParaRPr lang="en-US"/>
          </a:p>
        </p:txBody>
      </p:sp>
    </p:spTree>
    <p:extLst>
      <p:ext uri="{BB962C8B-B14F-4D97-AF65-F5344CB8AC3E}">
        <p14:creationId xmlns:p14="http://schemas.microsoft.com/office/powerpoint/2010/main" val="205257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Practice Areas</a:t>
            </a:r>
            <a:endParaRPr dirty="0">
              <a:latin typeface="Calibri"/>
              <a:ea typeface="Calibri"/>
              <a:cs typeface="Calibri"/>
            </a:endParaRPr>
          </a:p>
        </p:txBody>
      </p:sp>
      <p:sp>
        <p:nvSpPr>
          <p:cNvPr id="48" name="Shape 48"/>
          <p:cNvSpPr>
            <a:spLocks noGrp="1"/>
          </p:cNvSpPr>
          <p:nvPr>
            <p:ph type="body" idx="4294967295"/>
          </p:nvPr>
        </p:nvSpPr>
        <p:spPr>
          <a:xfrm>
            <a:off x="838200" y="2362200"/>
            <a:ext cx="7693025" cy="4191000"/>
          </a:xfrm>
          <a:prstGeom prst="rect">
            <a:avLst/>
          </a:prstGeom>
          <a:extLst>
            <a:ext uri="{C572A759-6A51-4108-AA02-DFA0A04FC94B}">
              <ma14:wrappingTextBoxFlag xmlns="" xmlns:ma14="http://schemas.microsoft.com/office/mac/drawingml/2011/main" val="1"/>
            </a:ext>
          </a:extLst>
        </p:spPr>
        <p:txBody>
          <a:bodyPr>
            <a:noAutofit/>
          </a:bodyPr>
          <a:lstStyle/>
          <a:p>
            <a:pPr>
              <a:buSzPct val="100000"/>
              <a:buFont typeface="Arial" panose="020B0604020202020204" pitchFamily="34" charset="0"/>
              <a:buChar char="•"/>
            </a:pPr>
            <a:r>
              <a:rPr lang="en-US" sz="2300" b="1" dirty="0" smtClean="0">
                <a:latin typeface="Calibri"/>
                <a:cs typeface="Calibri"/>
              </a:rPr>
              <a:t>Education </a:t>
            </a:r>
            <a:r>
              <a:rPr lang="en-US" sz="2300" dirty="0" smtClean="0">
                <a:latin typeface="Calibri"/>
                <a:cs typeface="Calibri"/>
              </a:rPr>
              <a:t>– Defending youth facing suspension or expulsion from school</a:t>
            </a:r>
          </a:p>
          <a:p>
            <a:pPr marL="0" indent="0">
              <a:buSzPct val="100000"/>
              <a:buNone/>
            </a:pPr>
            <a:endParaRPr lang="en-US" sz="1100" dirty="0" smtClean="0">
              <a:latin typeface="Calibri"/>
              <a:cs typeface="Calibri"/>
            </a:endParaRPr>
          </a:p>
          <a:p>
            <a:pPr>
              <a:buSzPct val="100000"/>
              <a:buFont typeface="Arial" panose="020B0604020202020204" pitchFamily="34" charset="0"/>
              <a:buChar char="•"/>
            </a:pPr>
            <a:r>
              <a:rPr lang="en-US" sz="2300" b="1" dirty="0" smtClean="0">
                <a:latin typeface="Calibri"/>
                <a:cs typeface="Calibri"/>
              </a:rPr>
              <a:t>Guardianship </a:t>
            </a:r>
            <a:r>
              <a:rPr lang="en-US" sz="2300" dirty="0" smtClean="0">
                <a:latin typeface="Calibri"/>
                <a:cs typeface="Calibri"/>
              </a:rPr>
              <a:t>– Representing youth who are unable to live with parent(s) and want another adult to be appointed as guardian</a:t>
            </a:r>
          </a:p>
          <a:p>
            <a:pPr>
              <a:buSzPct val="100000"/>
              <a:buFont typeface="Arial" panose="020B0604020202020204" pitchFamily="34" charset="0"/>
              <a:buChar char="•"/>
            </a:pPr>
            <a:endParaRPr lang="en-US" sz="1100" dirty="0" smtClean="0">
              <a:latin typeface="Calibri"/>
              <a:cs typeface="Calibri"/>
            </a:endParaRPr>
          </a:p>
          <a:p>
            <a:pPr>
              <a:buSzPct val="100000"/>
              <a:buFont typeface="Arial" panose="020B0604020202020204" pitchFamily="34" charset="0"/>
              <a:buChar char="•"/>
            </a:pPr>
            <a:r>
              <a:rPr lang="en-US" sz="2300" b="1" dirty="0" smtClean="0">
                <a:latin typeface="Calibri"/>
                <a:cs typeface="Calibri"/>
              </a:rPr>
              <a:t>Immigration </a:t>
            </a:r>
            <a:r>
              <a:rPr lang="en-US" sz="2300" dirty="0" smtClean="0">
                <a:latin typeface="Calibri"/>
                <a:cs typeface="Calibri"/>
              </a:rPr>
              <a:t>– Defending youth in deportation proceedings and in seeking certain forms of humanitarian relief (SIJS, asylum, T and U visas) or DACA</a:t>
            </a:r>
          </a:p>
          <a:p>
            <a:pPr>
              <a:buSzPct val="100000"/>
              <a:buFont typeface="Arial" panose="020B0604020202020204" pitchFamily="34" charset="0"/>
              <a:buChar char="•"/>
            </a:pPr>
            <a:endParaRPr lang="en-US" sz="1100" dirty="0">
              <a:latin typeface="Calibri"/>
              <a:cs typeface="Calibri"/>
            </a:endParaRPr>
          </a:p>
          <a:p>
            <a:pPr>
              <a:buSzPct val="100000"/>
              <a:buFont typeface="Arial" panose="020B0604020202020204" pitchFamily="34" charset="0"/>
              <a:buChar char="•"/>
            </a:pPr>
            <a:r>
              <a:rPr lang="en-US" sz="2300" b="1" dirty="0" smtClean="0">
                <a:latin typeface="Calibri"/>
                <a:cs typeface="Calibri"/>
              </a:rPr>
              <a:t>Dependency </a:t>
            </a:r>
            <a:r>
              <a:rPr lang="en-US" sz="2300" dirty="0" smtClean="0">
                <a:latin typeface="Calibri"/>
                <a:cs typeface="Calibri"/>
              </a:rPr>
              <a:t>– Representing youth in the foster care system</a:t>
            </a:r>
            <a:endParaRPr lang="en-US" sz="2300" b="1" dirty="0" smtClean="0">
              <a:latin typeface="Calibri"/>
              <a:ea typeface="Calibri"/>
              <a:cs typeface="Calibri"/>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391025512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It’s not just conduct at school . . . </a:t>
            </a:r>
            <a:endParaRPr lang="en-US" dirty="0"/>
          </a:p>
        </p:txBody>
      </p:sp>
      <p:sp>
        <p:nvSpPr>
          <p:cNvPr id="3" name="Content Placeholder 2"/>
          <p:cNvSpPr>
            <a:spLocks noGrp="1"/>
          </p:cNvSpPr>
          <p:nvPr>
            <p:ph idx="1"/>
          </p:nvPr>
        </p:nvSpPr>
        <p:spPr/>
        <p:txBody>
          <a:bodyPr/>
          <a:lstStyle/>
          <a:p>
            <a:pPr marL="0" indent="0">
              <a:buNone/>
            </a:pPr>
            <a:r>
              <a:rPr lang="en-US" sz="2800" b="1" dirty="0">
                <a:latin typeface="Calibri" panose="020F0502020204030204" pitchFamily="34" charset="0"/>
              </a:rPr>
              <a:t>A student may only be suspended or expelled for acts </a:t>
            </a:r>
            <a:r>
              <a:rPr lang="en-US" sz="2800" b="1" dirty="0">
                <a:latin typeface="Calibri" panose="020F0502020204030204" pitchFamily="34" charset="0"/>
                <a:cs typeface="Arial" pitchFamily="34" charset="0"/>
              </a:rPr>
              <a:t>that </a:t>
            </a:r>
            <a:r>
              <a:rPr lang="en-US" sz="2800" b="1" dirty="0" smtClean="0">
                <a:latin typeface="Calibri" panose="020F0502020204030204" pitchFamily="34" charset="0"/>
                <a:cs typeface="Arial" pitchFamily="34" charset="0"/>
              </a:rPr>
              <a:t>are related </a:t>
            </a:r>
            <a:r>
              <a:rPr lang="en-US" sz="2800" b="1" dirty="0">
                <a:latin typeface="Calibri" panose="020F0502020204030204" pitchFamily="34" charset="0"/>
                <a:cs typeface="Arial" pitchFamily="34" charset="0"/>
              </a:rPr>
              <a:t>to a school activity or school attendance and which </a:t>
            </a:r>
            <a:r>
              <a:rPr lang="en-US" sz="2800" b="1" dirty="0" smtClean="0">
                <a:latin typeface="Calibri" panose="020F0502020204030204" pitchFamily="34" charset="0"/>
                <a:cs typeface="Arial" pitchFamily="34" charset="0"/>
              </a:rPr>
              <a:t>occur: </a:t>
            </a:r>
          </a:p>
          <a:p>
            <a:pPr marL="609600" indent="-609600">
              <a:buFont typeface="Wingdings" pitchFamily="2" charset="2"/>
              <a:buAutoNum type="alphaLcPeriod"/>
            </a:pPr>
            <a:r>
              <a:rPr lang="en-US" sz="2400" cap="small" dirty="0" smtClean="0">
                <a:latin typeface="Calibri" panose="020F0502020204030204" pitchFamily="34" charset="0"/>
                <a:cs typeface="Arial" pitchFamily="34" charset="0"/>
              </a:rPr>
              <a:t>On school grounds</a:t>
            </a:r>
          </a:p>
          <a:p>
            <a:pPr marL="609600" indent="-609600">
              <a:buFont typeface="Wingdings" pitchFamily="2" charset="2"/>
              <a:buAutoNum type="alphaLcPeriod"/>
            </a:pPr>
            <a:r>
              <a:rPr lang="en-US" sz="2400" cap="small" dirty="0" smtClean="0">
                <a:latin typeface="Calibri" panose="020F0502020204030204" pitchFamily="34" charset="0"/>
              </a:rPr>
              <a:t>While </a:t>
            </a:r>
            <a:r>
              <a:rPr lang="en-US" sz="2400" cap="small" dirty="0">
                <a:latin typeface="Calibri" panose="020F0502020204030204" pitchFamily="34" charset="0"/>
              </a:rPr>
              <a:t>going to or coming from school</a:t>
            </a:r>
          </a:p>
          <a:p>
            <a:pPr marL="609600" indent="-609600">
              <a:buFont typeface="Wingdings" pitchFamily="2" charset="2"/>
              <a:buAutoNum type="alphaLcPeriod"/>
            </a:pPr>
            <a:r>
              <a:rPr lang="en-US" sz="2400" cap="small" dirty="0">
                <a:latin typeface="Calibri" panose="020F0502020204030204" pitchFamily="34" charset="0"/>
              </a:rPr>
              <a:t>During lunch period (on or off campus) </a:t>
            </a:r>
          </a:p>
          <a:p>
            <a:pPr marL="609600" indent="-609600">
              <a:buFont typeface="Wingdings" pitchFamily="2" charset="2"/>
              <a:buAutoNum type="alphaLcPeriod"/>
            </a:pPr>
            <a:r>
              <a:rPr lang="en-US" sz="2400" cap="small" dirty="0">
                <a:latin typeface="Calibri" panose="020F0502020204030204" pitchFamily="34" charset="0"/>
              </a:rPr>
              <a:t>During, or while going to or coming from, a school-sponsored activity </a:t>
            </a:r>
          </a:p>
          <a:p>
            <a:endParaRPr lang="en-US" dirty="0"/>
          </a:p>
        </p:txBody>
      </p:sp>
      <p:sp>
        <p:nvSpPr>
          <p:cNvPr id="4" name="TextBox 3"/>
          <p:cNvSpPr txBox="1"/>
          <p:nvPr/>
        </p:nvSpPr>
        <p:spPr>
          <a:xfrm>
            <a:off x="838200" y="5943600"/>
            <a:ext cx="8305800" cy="769441"/>
          </a:xfrm>
          <a:prstGeom prst="rect">
            <a:avLst/>
          </a:prstGeom>
          <a:noFill/>
        </p:spPr>
        <p:txBody>
          <a:bodyPr wrap="square" rtlCol="0">
            <a:spAutoFit/>
          </a:bodyPr>
          <a:lstStyle/>
          <a:p>
            <a:pPr algn="ctr"/>
            <a:r>
              <a:rPr lang="en-US" sz="2200" i="1" dirty="0" smtClean="0"/>
              <a:t>An expulsion recommendation based on conduct alleged to have occurred during the commute is ALWAYS discretionary!</a:t>
            </a:r>
            <a:endParaRPr lang="en-US" sz="2200" i="1" dirty="0"/>
          </a:p>
        </p:txBody>
      </p:sp>
      <p:sp>
        <p:nvSpPr>
          <p:cNvPr id="5" name="Slide Number Placeholder 4"/>
          <p:cNvSpPr>
            <a:spLocks noGrp="1"/>
          </p:cNvSpPr>
          <p:nvPr>
            <p:ph type="sldNum" sz="quarter" idx="12"/>
          </p:nvPr>
        </p:nvSpPr>
        <p:spPr/>
        <p:txBody>
          <a:bodyPr/>
          <a:lstStyle/>
          <a:p>
            <a:fld id="{30AA0C90-75FB-4632-BAB6-127D05FC839D}" type="slidenum">
              <a:rPr lang="en-US" smtClean="0"/>
              <a:pPr/>
              <a:t>30</a:t>
            </a:fld>
            <a:endParaRPr lang="en-US"/>
          </a:p>
        </p:txBody>
      </p:sp>
    </p:spTree>
    <p:extLst>
      <p:ext uri="{BB962C8B-B14F-4D97-AF65-F5344CB8AC3E}">
        <p14:creationId xmlns:p14="http://schemas.microsoft.com/office/powerpoint/2010/main" val="3012233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lstStyle/>
          <a:p>
            <a:pPr algn="ctr"/>
            <a:r>
              <a:rPr lang="en-US" sz="4800" dirty="0" smtClean="0"/>
              <a:t>The Expulsion Process</a:t>
            </a:r>
            <a:endParaRPr lang="en-US" sz="4800"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C109E62F-89C3-4CA2-802C-5C80BF65F982}" type="slidenum">
              <a:rPr lang="en-US" smtClean="0"/>
              <a:pPr/>
              <a:t>31</a:t>
            </a:fld>
            <a:endParaRPr lang="en-US"/>
          </a:p>
        </p:txBody>
      </p:sp>
    </p:spTree>
    <p:extLst>
      <p:ext uri="{BB962C8B-B14F-4D97-AF65-F5344CB8AC3E}">
        <p14:creationId xmlns:p14="http://schemas.microsoft.com/office/powerpoint/2010/main" val="1721339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33" y="685800"/>
            <a:ext cx="7924800" cy="1143000"/>
          </a:xfrm>
        </p:spPr>
        <p:txBody>
          <a:bodyPr anchor="b"/>
          <a:lstStyle/>
          <a:p>
            <a:pPr marL="514350" lvl="0" indent="-514350" algn="ctr">
              <a:lnSpc>
                <a:spcPct val="100000"/>
              </a:lnSpc>
              <a:spcBef>
                <a:spcPct val="20000"/>
              </a:spcBef>
            </a:pPr>
            <a:r>
              <a:rPr lang="en-US" sz="2400" b="0" dirty="0" smtClean="0">
                <a:solidFill>
                  <a:srgbClr val="003366"/>
                </a:solidFill>
                <a:ea typeface="+mn-ea"/>
                <a:cs typeface="+mn-cs"/>
              </a:rPr>
              <a:t/>
            </a:r>
            <a:br>
              <a:rPr lang="en-US" sz="2400" b="0" dirty="0" smtClean="0">
                <a:solidFill>
                  <a:srgbClr val="003366"/>
                </a:solidFill>
                <a:ea typeface="+mn-ea"/>
                <a:cs typeface="+mn-cs"/>
              </a:rPr>
            </a:br>
            <a:r>
              <a:rPr lang="en-US" sz="2400" b="0" dirty="0">
                <a:solidFill>
                  <a:srgbClr val="003366"/>
                </a:solidFill>
                <a:ea typeface="+mn-ea"/>
                <a:cs typeface="+mn-cs"/>
              </a:rPr>
              <a:t/>
            </a:r>
            <a:br>
              <a:rPr lang="en-US" sz="2400" b="0" dirty="0">
                <a:solidFill>
                  <a:srgbClr val="003366"/>
                </a:solidFill>
                <a:ea typeface="+mn-ea"/>
                <a:cs typeface="+mn-cs"/>
              </a:rPr>
            </a:br>
            <a:r>
              <a:rPr lang="en-US" sz="2400" b="0" dirty="0" smtClean="0">
                <a:solidFill>
                  <a:srgbClr val="003366"/>
                </a:solidFill>
                <a:ea typeface="+mn-ea"/>
                <a:cs typeface="+mn-cs"/>
              </a:rPr>
              <a:t/>
            </a:r>
            <a:br>
              <a:rPr lang="en-US" sz="2400" b="0" dirty="0" smtClean="0">
                <a:solidFill>
                  <a:srgbClr val="003366"/>
                </a:solidFill>
                <a:ea typeface="+mn-ea"/>
                <a:cs typeface="+mn-cs"/>
              </a:rPr>
            </a:br>
            <a:r>
              <a:rPr lang="en-US" sz="2400" b="0" dirty="0">
                <a:solidFill>
                  <a:srgbClr val="003366"/>
                </a:solidFill>
                <a:ea typeface="+mn-ea"/>
                <a:cs typeface="+mn-cs"/>
              </a:rPr>
              <a:t/>
            </a:r>
            <a:br>
              <a:rPr lang="en-US" sz="2400" b="0" dirty="0">
                <a:solidFill>
                  <a:srgbClr val="003366"/>
                </a:solidFill>
                <a:ea typeface="+mn-ea"/>
                <a:cs typeface="+mn-cs"/>
              </a:rPr>
            </a:br>
            <a:r>
              <a:rPr lang="en-US" sz="2400" b="0" dirty="0">
                <a:solidFill>
                  <a:srgbClr val="003366"/>
                </a:solidFill>
                <a:ea typeface="+mn-ea"/>
                <a:cs typeface="+mn-cs"/>
              </a:rPr>
              <a:t/>
            </a:r>
            <a:br>
              <a:rPr lang="en-US" sz="2400" b="0" dirty="0">
                <a:solidFill>
                  <a:srgbClr val="003366"/>
                </a:solidFill>
                <a:ea typeface="+mn-ea"/>
                <a:cs typeface="+mn-cs"/>
              </a:rPr>
            </a:br>
            <a:r>
              <a:rPr lang="en-US" dirty="0" smtClean="0">
                <a:solidFill>
                  <a:srgbClr val="003366"/>
                </a:solidFill>
                <a:ea typeface="+mn-ea"/>
                <a:cs typeface="+mn-cs"/>
              </a:rPr>
              <a:t>First Steps</a:t>
            </a:r>
            <a:endParaRPr lang="en-US" sz="4800" dirty="0"/>
          </a:p>
        </p:txBody>
      </p:sp>
      <p:sp>
        <p:nvSpPr>
          <p:cNvPr id="4" name="Content Placeholder 3"/>
          <p:cNvSpPr>
            <a:spLocks noGrp="1"/>
          </p:cNvSpPr>
          <p:nvPr>
            <p:ph idx="1"/>
          </p:nvPr>
        </p:nvSpPr>
        <p:spPr>
          <a:xfrm>
            <a:off x="838200" y="2362200"/>
            <a:ext cx="7693025" cy="3724275"/>
          </a:xfrm>
        </p:spPr>
        <p:txBody>
          <a:bodyPr/>
          <a:lstStyle/>
          <a:p>
            <a:r>
              <a:rPr lang="en-US" sz="2400" dirty="0">
                <a:solidFill>
                  <a:srgbClr val="003366"/>
                </a:solidFill>
              </a:rPr>
              <a:t>Call between LSC Mentor Attorney, LSC Social Worker, and Pro Bono </a:t>
            </a:r>
            <a:r>
              <a:rPr lang="en-US" sz="2400" dirty="0" smtClean="0">
                <a:solidFill>
                  <a:srgbClr val="003366"/>
                </a:solidFill>
              </a:rPr>
              <a:t>Attorney</a:t>
            </a:r>
          </a:p>
          <a:p>
            <a:pPr lvl="1"/>
            <a:r>
              <a:rPr lang="en-US" sz="2000" dirty="0" smtClean="0">
                <a:solidFill>
                  <a:srgbClr val="003366"/>
                </a:solidFill>
              </a:rPr>
              <a:t>Discuss roles, mandated reporting requirements, differences in confidentiality</a:t>
            </a:r>
          </a:p>
          <a:p>
            <a:pPr lvl="1"/>
            <a:endParaRPr lang="en-US" sz="2000" dirty="0" smtClean="0">
              <a:solidFill>
                <a:srgbClr val="003366"/>
              </a:solidFill>
            </a:endParaRPr>
          </a:p>
          <a:p>
            <a:r>
              <a:rPr lang="en-US" sz="2400" dirty="0" smtClean="0">
                <a:solidFill>
                  <a:srgbClr val="003366"/>
                </a:solidFill>
              </a:rPr>
              <a:t>Arrange initial meeting with the client and guardian</a:t>
            </a:r>
          </a:p>
          <a:p>
            <a:pPr lvl="1"/>
            <a:r>
              <a:rPr lang="en-US" sz="2000" dirty="0" smtClean="0">
                <a:solidFill>
                  <a:srgbClr val="003366"/>
                </a:solidFill>
              </a:rPr>
              <a:t>Discuss roles with the family, review records, etc.</a:t>
            </a:r>
          </a:p>
          <a:p>
            <a:pPr lvl="1"/>
            <a:endParaRPr lang="en-US" sz="2400" dirty="0" smtClean="0">
              <a:solidFill>
                <a:srgbClr val="003366"/>
              </a:solidFill>
            </a:endParaRPr>
          </a:p>
          <a:p>
            <a:r>
              <a:rPr lang="en-US" sz="2400" dirty="0">
                <a:solidFill>
                  <a:srgbClr val="003366"/>
                </a:solidFill>
              </a:rPr>
              <a:t>Social worker conducts psychosocial assessment to identify any additional non-legal </a:t>
            </a:r>
            <a:r>
              <a:rPr lang="en-US" sz="2400" dirty="0" smtClean="0">
                <a:solidFill>
                  <a:srgbClr val="003366"/>
                </a:solidFill>
              </a:rPr>
              <a:t>needs</a:t>
            </a:r>
          </a:p>
          <a:p>
            <a:pPr marL="457200" lvl="1" indent="0">
              <a:buNone/>
            </a:pPr>
            <a:endParaRPr lang="en-US" dirty="0">
              <a:solidFill>
                <a:srgbClr val="003366"/>
              </a:solidFill>
            </a:endParaRPr>
          </a:p>
          <a:p>
            <a:pPr lvl="1">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D2F646ED-49C7-4EFC-B30F-9F45F9743054}" type="slidenum">
              <a:rPr lang="en-US" smtClean="0"/>
              <a:pPr/>
              <a:t>32</a:t>
            </a:fld>
            <a:endParaRPr lang="en-US"/>
          </a:p>
        </p:txBody>
      </p:sp>
    </p:spTree>
    <p:extLst>
      <p:ext uri="{BB962C8B-B14F-4D97-AF65-F5344CB8AC3E}">
        <p14:creationId xmlns:p14="http://schemas.microsoft.com/office/powerpoint/2010/main" val="138590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Interviewing Clients</a:t>
            </a:r>
            <a:endParaRPr lang="en-US" dirty="0"/>
          </a:p>
        </p:txBody>
      </p:sp>
      <p:sp>
        <p:nvSpPr>
          <p:cNvPr id="3" name="Content Placeholder 2"/>
          <p:cNvSpPr>
            <a:spLocks noGrp="1"/>
          </p:cNvSpPr>
          <p:nvPr>
            <p:ph idx="1"/>
          </p:nvPr>
        </p:nvSpPr>
        <p:spPr/>
        <p:txBody>
          <a:bodyPr/>
          <a:lstStyle/>
          <a:p>
            <a:r>
              <a:rPr lang="en-US" sz="2400" dirty="0" smtClean="0"/>
              <a:t>Meet clients where they’re at</a:t>
            </a:r>
          </a:p>
          <a:p>
            <a:pPr lvl="1"/>
            <a:r>
              <a:rPr lang="en-US" sz="2000" dirty="0" smtClean="0"/>
              <a:t>Interview setting (office vs. home visit)</a:t>
            </a:r>
          </a:p>
          <a:p>
            <a:pPr lvl="1"/>
            <a:r>
              <a:rPr lang="en-US" sz="2000" dirty="0"/>
              <a:t>Be aware of nonverbal </a:t>
            </a:r>
            <a:r>
              <a:rPr lang="en-US" sz="2000" dirty="0" smtClean="0"/>
              <a:t>cues</a:t>
            </a:r>
          </a:p>
          <a:p>
            <a:pPr lvl="1"/>
            <a:endParaRPr lang="en-US" sz="2000" dirty="0" smtClean="0"/>
          </a:p>
          <a:p>
            <a:r>
              <a:rPr lang="en-US" sz="2400" dirty="0" smtClean="0"/>
              <a:t>Build rapport </a:t>
            </a:r>
          </a:p>
          <a:p>
            <a:pPr lvl="1"/>
            <a:r>
              <a:rPr lang="en-US" sz="2000" dirty="0" smtClean="0"/>
              <a:t>Take time to get to know the client</a:t>
            </a:r>
          </a:p>
          <a:p>
            <a:pPr lvl="1"/>
            <a:endParaRPr lang="en-US" sz="2000" dirty="0" smtClean="0"/>
          </a:p>
          <a:p>
            <a:r>
              <a:rPr lang="en-US" sz="2400" dirty="0" smtClean="0"/>
              <a:t>Be mindful of the language needs of the family</a:t>
            </a:r>
          </a:p>
          <a:p>
            <a:pPr lvl="1"/>
            <a:r>
              <a:rPr lang="en-US" sz="2000" dirty="0" smtClean="0"/>
              <a:t>Use interpreters for in-person meetings</a:t>
            </a:r>
          </a:p>
          <a:p>
            <a:pPr lvl="1"/>
            <a:r>
              <a:rPr lang="en-US" sz="2000" dirty="0" smtClean="0"/>
              <a:t>Written communication should be in their preferred language</a:t>
            </a:r>
          </a:p>
          <a:p>
            <a:pPr marL="457200" lvl="1" indent="0">
              <a:buNone/>
            </a:pP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33</a:t>
            </a:fld>
            <a:endParaRPr lang="en-US"/>
          </a:p>
        </p:txBody>
      </p:sp>
    </p:spTree>
    <p:extLst>
      <p:ext uri="{BB962C8B-B14F-4D97-AF65-F5344CB8AC3E}">
        <p14:creationId xmlns:p14="http://schemas.microsoft.com/office/powerpoint/2010/main" val="205301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Determine Case Goals</a:t>
            </a:r>
            <a:endParaRPr lang="en-US" dirty="0"/>
          </a:p>
        </p:txBody>
      </p:sp>
      <p:sp>
        <p:nvSpPr>
          <p:cNvPr id="7" name="Content Placeholder 6"/>
          <p:cNvSpPr>
            <a:spLocks noGrp="1"/>
          </p:cNvSpPr>
          <p:nvPr>
            <p:ph idx="1"/>
          </p:nvPr>
        </p:nvSpPr>
        <p:spPr/>
        <p:txBody>
          <a:bodyPr/>
          <a:lstStyle/>
          <a:p>
            <a:r>
              <a:rPr lang="en-US" dirty="0"/>
              <a:t>Attorney and Social Worker should determine case goals (with client’s input</a:t>
            </a:r>
            <a:r>
              <a:rPr lang="en-US" dirty="0" smtClean="0"/>
              <a:t>)</a:t>
            </a:r>
          </a:p>
          <a:p>
            <a:pPr lvl="1"/>
            <a:r>
              <a:rPr lang="en-US" dirty="0" smtClean="0"/>
              <a:t>Education and vocation</a:t>
            </a:r>
          </a:p>
          <a:p>
            <a:pPr lvl="1"/>
            <a:r>
              <a:rPr lang="en-US" dirty="0" smtClean="0"/>
              <a:t>Health and Access</a:t>
            </a:r>
          </a:p>
          <a:p>
            <a:pPr lvl="1"/>
            <a:r>
              <a:rPr lang="en-US" dirty="0" smtClean="0"/>
              <a:t>Living Environment</a:t>
            </a:r>
            <a:endParaRPr lang="en-US" dirty="0"/>
          </a:p>
          <a:p>
            <a:endParaRPr lang="en-US" dirty="0"/>
          </a:p>
        </p:txBody>
      </p:sp>
      <p:sp>
        <p:nvSpPr>
          <p:cNvPr id="5" name="Slide Number Placeholder 4"/>
          <p:cNvSpPr>
            <a:spLocks noGrp="1"/>
          </p:cNvSpPr>
          <p:nvPr>
            <p:ph type="sldNum" sz="quarter" idx="12"/>
          </p:nvPr>
        </p:nvSpPr>
        <p:spPr/>
        <p:txBody>
          <a:bodyPr/>
          <a:lstStyle/>
          <a:p>
            <a:fld id="{2B6251B4-D4A5-4036-AD12-2D3CC24A0D14}" type="slidenum">
              <a:rPr lang="en-US" smtClean="0"/>
              <a:pPr/>
              <a:t>34</a:t>
            </a:fld>
            <a:endParaRPr lang="en-US"/>
          </a:p>
        </p:txBody>
      </p:sp>
    </p:spTree>
    <p:extLst>
      <p:ext uri="{BB962C8B-B14F-4D97-AF65-F5344CB8AC3E}">
        <p14:creationId xmlns:p14="http://schemas.microsoft.com/office/powerpoint/2010/main" val="1414858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mn-lt"/>
              </a:rPr>
              <a:t>The Expulsion Packet</a:t>
            </a:r>
            <a:endParaRPr lang="en-US" sz="5400" dirty="0">
              <a:latin typeface="+mn-lt"/>
            </a:endParaRPr>
          </a:p>
        </p:txBody>
      </p:sp>
      <p:sp>
        <p:nvSpPr>
          <p:cNvPr id="3" name="Content Placeholder 2"/>
          <p:cNvSpPr>
            <a:spLocks noGrp="1"/>
          </p:cNvSpPr>
          <p:nvPr>
            <p:ph idx="1"/>
          </p:nvPr>
        </p:nvSpPr>
        <p:spPr/>
        <p:txBody>
          <a:bodyPr/>
          <a:lstStyle/>
          <a:p>
            <a:pPr>
              <a:lnSpc>
                <a:spcPct val="90000"/>
              </a:lnSpc>
              <a:buNone/>
            </a:pPr>
            <a:r>
              <a:rPr lang="en-US" sz="2200" dirty="0"/>
              <a:t>How will I know what the school says about the incident?</a:t>
            </a:r>
          </a:p>
          <a:p>
            <a:pPr>
              <a:lnSpc>
                <a:spcPct val="90000"/>
              </a:lnSpc>
              <a:buNone/>
            </a:pPr>
            <a:endParaRPr lang="en-US" sz="2200" dirty="0"/>
          </a:p>
          <a:p>
            <a:pPr>
              <a:lnSpc>
                <a:spcPct val="90000"/>
              </a:lnSpc>
              <a:buNone/>
            </a:pPr>
            <a:r>
              <a:rPr lang="en-US" sz="2200" b="1" dirty="0"/>
              <a:t>Request the “Expulsion Packet” </a:t>
            </a:r>
            <a:r>
              <a:rPr lang="en-US" sz="2200" b="1" dirty="0" smtClean="0"/>
              <a:t>as soon as possible, </a:t>
            </a:r>
          </a:p>
          <a:p>
            <a:pPr>
              <a:lnSpc>
                <a:spcPct val="90000"/>
              </a:lnSpc>
              <a:buNone/>
            </a:pPr>
            <a:r>
              <a:rPr lang="en-US" sz="2200" b="1" dirty="0" smtClean="0"/>
              <a:t>(if not already included in pro-bono materials). </a:t>
            </a:r>
            <a:endParaRPr lang="en-US" sz="2200" dirty="0"/>
          </a:p>
          <a:p>
            <a:pPr>
              <a:lnSpc>
                <a:spcPct val="90000"/>
              </a:lnSpc>
              <a:buNone/>
            </a:pPr>
            <a:endParaRPr lang="en-US" sz="2000" dirty="0"/>
          </a:p>
          <a:p>
            <a:pPr lvl="1">
              <a:lnSpc>
                <a:spcPct val="90000"/>
              </a:lnSpc>
              <a:buFont typeface="Wingdings" panose="05000000000000000000" pitchFamily="2" charset="2"/>
              <a:buChar char="§"/>
            </a:pPr>
            <a:r>
              <a:rPr lang="en-US" dirty="0"/>
              <a:t>Witness statements (“This is what happened</a:t>
            </a:r>
            <a:r>
              <a:rPr lang="en-US" dirty="0" smtClean="0"/>
              <a:t>!”)</a:t>
            </a:r>
          </a:p>
          <a:p>
            <a:pPr lvl="1">
              <a:lnSpc>
                <a:spcPct val="90000"/>
              </a:lnSpc>
              <a:buFont typeface="Wingdings" panose="05000000000000000000" pitchFamily="2" charset="2"/>
              <a:buChar char="§"/>
            </a:pPr>
            <a:r>
              <a:rPr lang="en-US" dirty="0" smtClean="0"/>
              <a:t>Notices </a:t>
            </a:r>
            <a:r>
              <a:rPr lang="en-US" dirty="0"/>
              <a:t>(letters, forms, etc.) </a:t>
            </a:r>
            <a:endParaRPr lang="en-US" dirty="0" smtClean="0"/>
          </a:p>
          <a:p>
            <a:pPr lvl="1">
              <a:lnSpc>
                <a:spcPct val="90000"/>
              </a:lnSpc>
              <a:buFont typeface="Wingdings" panose="05000000000000000000" pitchFamily="2" charset="2"/>
              <a:buChar char="§"/>
            </a:pPr>
            <a:r>
              <a:rPr lang="en-US" dirty="0" smtClean="0"/>
              <a:t>Discipline </a:t>
            </a:r>
            <a:r>
              <a:rPr lang="en-US" dirty="0"/>
              <a:t>history </a:t>
            </a:r>
            <a:endParaRPr lang="en-US" dirty="0" smtClean="0"/>
          </a:p>
          <a:p>
            <a:pPr lvl="1">
              <a:lnSpc>
                <a:spcPct val="90000"/>
              </a:lnSpc>
              <a:buFont typeface="Wingdings" panose="05000000000000000000" pitchFamily="2" charset="2"/>
              <a:buChar char="§"/>
            </a:pPr>
            <a:r>
              <a:rPr lang="en-US" dirty="0" smtClean="0"/>
              <a:t>Attendance </a:t>
            </a:r>
            <a:r>
              <a:rPr lang="en-US" dirty="0"/>
              <a:t>and grade </a:t>
            </a:r>
            <a:r>
              <a:rPr lang="en-US" dirty="0" smtClean="0"/>
              <a:t>history</a:t>
            </a:r>
          </a:p>
          <a:p>
            <a:pPr lvl="1">
              <a:lnSpc>
                <a:spcPct val="90000"/>
              </a:lnSpc>
              <a:buFont typeface="Wingdings" panose="05000000000000000000" pitchFamily="2" charset="2"/>
              <a:buChar char="§"/>
            </a:pPr>
            <a:r>
              <a:rPr lang="en-US" dirty="0" smtClean="0"/>
              <a:t>Pictures</a:t>
            </a:r>
            <a:r>
              <a:rPr lang="en-US" dirty="0"/>
              <a:t>!  </a:t>
            </a:r>
            <a:endParaRPr lang="en-US" dirty="0" smtClean="0"/>
          </a:p>
          <a:p>
            <a:pPr lvl="1">
              <a:lnSpc>
                <a:spcPct val="90000"/>
              </a:lnSpc>
              <a:buFont typeface="Wingdings" panose="05000000000000000000" pitchFamily="2" charset="2"/>
              <a:buChar char="§"/>
            </a:pPr>
            <a:r>
              <a:rPr lang="en-US" dirty="0" smtClean="0"/>
              <a:t>Any </a:t>
            </a:r>
            <a:r>
              <a:rPr lang="en-US" dirty="0"/>
              <a:t>other relevant (or irrelevant)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35</a:t>
            </a:fld>
            <a:endParaRPr lang="en-US"/>
          </a:p>
        </p:txBody>
      </p:sp>
    </p:spTree>
    <p:extLst>
      <p:ext uri="{BB962C8B-B14F-4D97-AF65-F5344CB8AC3E}">
        <p14:creationId xmlns:p14="http://schemas.microsoft.com/office/powerpoint/2010/main" val="2216486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Pre-hearing steps</a:t>
            </a:r>
            <a:endParaRPr lang="en-US" dirty="0"/>
          </a:p>
        </p:txBody>
      </p:sp>
      <p:sp>
        <p:nvSpPr>
          <p:cNvPr id="8" name="Content Placeholder 7"/>
          <p:cNvSpPr>
            <a:spLocks noGrp="1"/>
          </p:cNvSpPr>
          <p:nvPr>
            <p:ph idx="1"/>
          </p:nvPr>
        </p:nvSpPr>
        <p:spPr>
          <a:xfrm>
            <a:off x="762000" y="2362200"/>
            <a:ext cx="8382000" cy="4343400"/>
          </a:xfrm>
        </p:spPr>
        <p:txBody>
          <a:bodyPr>
            <a:normAutofit fontScale="55000" lnSpcReduction="20000"/>
          </a:bodyPr>
          <a:lstStyle/>
          <a:p>
            <a:r>
              <a:rPr lang="en-US" b="1" dirty="0" smtClean="0"/>
              <a:t>Communicate with district</a:t>
            </a:r>
          </a:p>
          <a:p>
            <a:pPr lvl="1"/>
            <a:r>
              <a:rPr lang="en-US" dirty="0" smtClean="0"/>
              <a:t>Inform district that client is represented.  Demand all correspondence. </a:t>
            </a:r>
          </a:p>
          <a:p>
            <a:pPr lvl="1"/>
            <a:r>
              <a:rPr lang="en-US" dirty="0" smtClean="0"/>
              <a:t>Submit records request and privacy waiver. </a:t>
            </a:r>
          </a:p>
          <a:p>
            <a:pPr lvl="1"/>
            <a:r>
              <a:rPr lang="en-US" dirty="0" smtClean="0"/>
              <a:t>Request subpoenas and postponement if needed</a:t>
            </a:r>
          </a:p>
          <a:p>
            <a:r>
              <a:rPr lang="en-US" b="1" dirty="0"/>
              <a:t>P</a:t>
            </a:r>
            <a:r>
              <a:rPr lang="en-US" b="1" dirty="0" smtClean="0"/>
              <a:t>repare for the hearing</a:t>
            </a:r>
          </a:p>
          <a:p>
            <a:pPr lvl="1"/>
            <a:r>
              <a:rPr lang="en-US" dirty="0" smtClean="0"/>
              <a:t>Obtain records from school district, parallel delinquency proceedings, etc. </a:t>
            </a:r>
          </a:p>
          <a:p>
            <a:pPr lvl="1"/>
            <a:r>
              <a:rPr lang="en-US" dirty="0" smtClean="0"/>
              <a:t>Conduct fact investigation.  Identify and prep witnesses. </a:t>
            </a:r>
          </a:p>
          <a:p>
            <a:pPr lvl="1"/>
            <a:r>
              <a:rPr lang="en-US" dirty="0" smtClean="0"/>
              <a:t>Collect equities.  Identify one or two character witnesses.  Gather support letters and create mitigation packet. </a:t>
            </a:r>
          </a:p>
          <a:p>
            <a:pPr lvl="1"/>
            <a:r>
              <a:rPr lang="en-US" dirty="0" smtClean="0"/>
              <a:t>Draft post-hearing brief</a:t>
            </a:r>
          </a:p>
          <a:p>
            <a:r>
              <a:rPr lang="en-US" b="1" dirty="0" smtClean="0"/>
              <a:t>Continue settlement negotiations</a:t>
            </a:r>
          </a:p>
          <a:p>
            <a:pPr lvl="1"/>
            <a:r>
              <a:rPr lang="en-US" dirty="0" smtClean="0"/>
              <a:t>E.g., transfer, suspended expulsion, termination of proceeding. </a:t>
            </a:r>
          </a:p>
          <a:p>
            <a:r>
              <a:rPr lang="en-US" b="1" dirty="0" smtClean="0"/>
              <a:t>Assist family in stabilizing client’s education</a:t>
            </a:r>
          </a:p>
          <a:p>
            <a:pPr lvl="1"/>
            <a:r>
              <a:rPr lang="en-US" dirty="0" smtClean="0"/>
              <a:t>Enroll in community day school</a:t>
            </a:r>
          </a:p>
          <a:p>
            <a:pPr lvl="1"/>
            <a:r>
              <a:rPr lang="en-US" dirty="0" smtClean="0"/>
              <a:t>Look for charter or private school options</a:t>
            </a:r>
          </a:p>
          <a:p>
            <a:pPr lvl="1"/>
            <a:r>
              <a:rPr lang="en-US" dirty="0" smtClean="0"/>
              <a:t>Assess viability of attending school in another district</a:t>
            </a:r>
          </a:p>
          <a:p>
            <a:r>
              <a:rPr lang="en-US" b="1" dirty="0" smtClean="0"/>
              <a:t>Communicate with other attorneys</a:t>
            </a:r>
          </a:p>
          <a:p>
            <a:pPr lvl="1"/>
            <a:r>
              <a:rPr lang="en-US" dirty="0" smtClean="0"/>
              <a:t>LSC mentor attorney</a:t>
            </a:r>
          </a:p>
          <a:p>
            <a:pPr lvl="1"/>
            <a:r>
              <a:rPr lang="en-US" dirty="0" smtClean="0"/>
              <a:t>Delinquency or dependency attorney, especially about admissions</a:t>
            </a:r>
          </a:p>
          <a:p>
            <a:pPr lvl="1"/>
            <a:r>
              <a:rPr lang="en-US" dirty="0" smtClean="0"/>
              <a:t>Other delinquency or dependency personnel.  E.g., Probation or CASA</a:t>
            </a:r>
            <a:endParaRPr lang="en-US" dirty="0"/>
          </a:p>
        </p:txBody>
      </p:sp>
      <p:sp>
        <p:nvSpPr>
          <p:cNvPr id="2" name="Slide Number Placeholder 1"/>
          <p:cNvSpPr>
            <a:spLocks noGrp="1"/>
          </p:cNvSpPr>
          <p:nvPr>
            <p:ph type="sldNum" sz="quarter" idx="12"/>
          </p:nvPr>
        </p:nvSpPr>
        <p:spPr/>
        <p:txBody>
          <a:bodyPr/>
          <a:lstStyle/>
          <a:p>
            <a:fld id="{30AA0C90-75FB-4632-BAB6-127D05FC839D}" type="slidenum">
              <a:rPr lang="en-US" smtClean="0"/>
              <a:pPr/>
              <a:t>36</a:t>
            </a:fld>
            <a:endParaRPr lang="en-US"/>
          </a:p>
        </p:txBody>
      </p:sp>
    </p:spTree>
    <p:extLst>
      <p:ext uri="{BB962C8B-B14F-4D97-AF65-F5344CB8AC3E}">
        <p14:creationId xmlns:p14="http://schemas.microsoft.com/office/powerpoint/2010/main" val="3783169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924800" cy="762000"/>
          </a:xfrm>
        </p:spPr>
        <p:txBody>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5400" dirty="0" smtClean="0"/>
              <a:t/>
            </a:r>
            <a:br>
              <a:rPr lang="en-US" sz="5400" dirty="0" smtClean="0"/>
            </a:br>
            <a:r>
              <a:rPr lang="en-US" sz="5400" dirty="0" smtClean="0"/>
              <a:t>Settlement Options </a:t>
            </a:r>
            <a:endParaRPr lang="en-US" sz="5400" b="0" dirty="0">
              <a:solidFill>
                <a:schemeClr val="tx1"/>
              </a:solidFill>
            </a:endParaRPr>
          </a:p>
        </p:txBody>
      </p:sp>
      <p:sp>
        <p:nvSpPr>
          <p:cNvPr id="3" name="Content Placeholder 2"/>
          <p:cNvSpPr>
            <a:spLocks noGrp="1"/>
          </p:cNvSpPr>
          <p:nvPr>
            <p:ph idx="1"/>
          </p:nvPr>
        </p:nvSpPr>
        <p:spPr>
          <a:xfrm>
            <a:off x="838200" y="1981200"/>
            <a:ext cx="7693025" cy="3876675"/>
          </a:xfrm>
        </p:spPr>
        <p:txBody>
          <a:bodyPr/>
          <a:lstStyle/>
          <a:p>
            <a:pPr marL="0" indent="0">
              <a:buNone/>
            </a:pPr>
            <a:endParaRPr lang="en-US" dirty="0" smtClean="0"/>
          </a:p>
          <a:p>
            <a:pPr marL="514350" indent="-514350">
              <a:buAutoNum type="arabicParenR"/>
            </a:pPr>
            <a:r>
              <a:rPr lang="en-US" dirty="0" smtClean="0"/>
              <a:t>Voluntary transfer to another comprehensive school.</a:t>
            </a:r>
          </a:p>
          <a:p>
            <a:pPr marL="514350" indent="-514350">
              <a:buAutoNum type="arabicParenR"/>
            </a:pPr>
            <a:r>
              <a:rPr lang="en-US" dirty="0" smtClean="0"/>
              <a:t>Alternatives to discipline (e.g., Restorative Justice, Behavior Support Plan, etc.).</a:t>
            </a:r>
          </a:p>
          <a:p>
            <a:pPr marL="514350" indent="-514350">
              <a:buAutoNum type="arabicParenR"/>
            </a:pPr>
            <a:r>
              <a:rPr lang="en-US" dirty="0" smtClean="0"/>
              <a:t>Alternative district counseling process.</a:t>
            </a:r>
          </a:p>
          <a:p>
            <a:pPr marL="514350" indent="-514350">
              <a:buAutoNum type="arabicParenR"/>
            </a:pPr>
            <a:r>
              <a:rPr lang="en-US" dirty="0" smtClean="0"/>
              <a:t>Probationary period.</a:t>
            </a:r>
          </a:p>
          <a:p>
            <a:pPr marL="514350" indent="-514350">
              <a:buAutoNum type="arabicParenR"/>
            </a:pPr>
            <a:r>
              <a:rPr lang="en-US" dirty="0" smtClean="0"/>
              <a:t>Special Education Assessment.</a:t>
            </a:r>
          </a:p>
          <a:p>
            <a:pPr marL="514350" indent="-514350">
              <a:buAutoNum type="arabicParenR"/>
            </a:pPr>
            <a:r>
              <a:rPr lang="en-US" dirty="0" smtClean="0"/>
              <a:t>Expungement of school record </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37</a:t>
            </a:fld>
            <a:endParaRPr lang="en-US"/>
          </a:p>
        </p:txBody>
      </p:sp>
    </p:spTree>
    <p:extLst>
      <p:ext uri="{BB962C8B-B14F-4D97-AF65-F5344CB8AC3E}">
        <p14:creationId xmlns:p14="http://schemas.microsoft.com/office/powerpoint/2010/main" val="37822928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&amp; School Discipline</a:t>
            </a:r>
            <a:endParaRPr lang="en-US" dirty="0"/>
          </a:p>
        </p:txBody>
      </p:sp>
      <p:sp>
        <p:nvSpPr>
          <p:cNvPr id="3" name="Content Placeholder 2"/>
          <p:cNvSpPr>
            <a:spLocks noGrp="1"/>
          </p:cNvSpPr>
          <p:nvPr>
            <p:ph idx="1"/>
          </p:nvPr>
        </p:nvSpPr>
        <p:spPr/>
        <p:txBody>
          <a:bodyPr/>
          <a:lstStyle/>
          <a:p>
            <a:r>
              <a:rPr lang="en-US" dirty="0" smtClean="0"/>
              <a:t>Success in school requires “attention, organization, comprehension, memory, engagement in learning, and trust.”</a:t>
            </a:r>
          </a:p>
          <a:p>
            <a:r>
              <a:rPr lang="en-US" dirty="0" smtClean="0"/>
              <a:t>Complex trauma’s effect on children’s brains (fight or flight response, dissociation) impairs these areas of functioning.</a:t>
            </a:r>
          </a:p>
          <a:p>
            <a:r>
              <a:rPr lang="en-US" dirty="0" smtClean="0"/>
              <a:t>Complex trauma also induces aggression, reactivity, impulsivity, distractibility, or withdrawal and avoidance.   </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38</a:t>
            </a:fld>
            <a:endParaRPr lang="en-US"/>
          </a:p>
        </p:txBody>
      </p:sp>
    </p:spTree>
    <p:extLst>
      <p:ext uri="{BB962C8B-B14F-4D97-AF65-F5344CB8AC3E}">
        <p14:creationId xmlns:p14="http://schemas.microsoft.com/office/powerpoint/2010/main" val="1545871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with </a:t>
            </a:r>
            <a:r>
              <a:rPr lang="en-US" u="sng" dirty="0" smtClean="0"/>
              <a:t>&gt;</a:t>
            </a:r>
            <a:r>
              <a:rPr lang="en-US" dirty="0" smtClean="0"/>
              <a:t> 3 ACE’s are:</a:t>
            </a:r>
            <a:endParaRPr lang="en-US" u="sng" dirty="0"/>
          </a:p>
        </p:txBody>
      </p:sp>
      <p:sp>
        <p:nvSpPr>
          <p:cNvPr id="3" name="Content Placeholder 2"/>
          <p:cNvSpPr>
            <a:spLocks noGrp="1"/>
          </p:cNvSpPr>
          <p:nvPr>
            <p:ph idx="1"/>
          </p:nvPr>
        </p:nvSpPr>
        <p:spPr>
          <a:xfrm>
            <a:off x="838200" y="2667000"/>
            <a:ext cx="7693025" cy="3724275"/>
          </a:xfrm>
        </p:spPr>
        <p:txBody>
          <a:bodyPr/>
          <a:lstStyle/>
          <a:p>
            <a:pPr>
              <a:buFont typeface="Wingdings" panose="05000000000000000000" pitchFamily="2" charset="2"/>
              <a:buChar char="Ø"/>
            </a:pPr>
            <a:r>
              <a:rPr lang="en-US" kern="1200" dirty="0" smtClean="0"/>
              <a:t>Two-and-half </a:t>
            </a:r>
            <a:r>
              <a:rPr lang="en-US" kern="1200" dirty="0"/>
              <a:t>times more likely to repeat a </a:t>
            </a:r>
            <a:r>
              <a:rPr lang="en-US" kern="1200" dirty="0" smtClean="0"/>
              <a:t>grade; </a:t>
            </a:r>
          </a:p>
          <a:p>
            <a:pPr>
              <a:buFont typeface="Wingdings" panose="05000000000000000000" pitchFamily="2" charset="2"/>
              <a:buChar char="Ø"/>
            </a:pPr>
            <a:r>
              <a:rPr lang="en-US" kern="1200" dirty="0" smtClean="0"/>
              <a:t>Five </a:t>
            </a:r>
            <a:r>
              <a:rPr lang="en-US" kern="1200" dirty="0"/>
              <a:t>times more likely to have severe attendance issues;</a:t>
            </a:r>
          </a:p>
          <a:p>
            <a:pPr>
              <a:buFont typeface="Wingdings" panose="05000000000000000000" pitchFamily="2" charset="2"/>
              <a:buChar char="Ø"/>
            </a:pPr>
            <a:r>
              <a:rPr lang="en-US" kern="1200" dirty="0"/>
              <a:t>Six times more likely to experience behavioral problems; and</a:t>
            </a:r>
          </a:p>
          <a:p>
            <a:pPr>
              <a:buFont typeface="Wingdings" panose="05000000000000000000" pitchFamily="2" charset="2"/>
              <a:buChar char="Ø"/>
            </a:pPr>
            <a:r>
              <a:rPr lang="en-US" kern="1200" dirty="0"/>
              <a:t>More than twice as likely to be suspended from school</a:t>
            </a:r>
            <a:r>
              <a:rPr lang="en-US" kern="1200" dirty="0" smtClean="0"/>
              <a:t>.</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39</a:t>
            </a:fld>
            <a:endParaRPr lang="en-US"/>
          </a:p>
        </p:txBody>
      </p:sp>
    </p:spTree>
    <p:extLst>
      <p:ext uri="{BB962C8B-B14F-4D97-AF65-F5344CB8AC3E}">
        <p14:creationId xmlns:p14="http://schemas.microsoft.com/office/powerpoint/2010/main" val="27790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Pro Bono Project</a:t>
            </a:r>
            <a:endParaRPr dirty="0">
              <a:latin typeface="Calibri"/>
              <a:ea typeface="Calibri"/>
              <a:cs typeface="Calibri"/>
            </a:endParaRPr>
          </a:p>
        </p:txBody>
      </p:sp>
      <p:sp>
        <p:nvSpPr>
          <p:cNvPr id="48" name="Shape 48"/>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fontScale="62500" lnSpcReduction="20000"/>
          </a:bodyPr>
          <a:lstStyle/>
          <a:p>
            <a:endParaRPr lang="en-US" sz="3300" b="1" dirty="0" smtClean="0">
              <a:latin typeface="Calibri"/>
              <a:cs typeface="Calibri"/>
            </a:endParaRPr>
          </a:p>
          <a:p>
            <a:pPr>
              <a:buSzPct val="100000"/>
              <a:buFont typeface="Arial" panose="020B0604020202020204" pitchFamily="34" charset="0"/>
              <a:buChar char="•"/>
            </a:pPr>
            <a:r>
              <a:rPr lang="en-US" sz="3700" b="1" dirty="0" smtClean="0">
                <a:latin typeface="Calibri"/>
                <a:cs typeface="Calibri"/>
              </a:rPr>
              <a:t>Training </a:t>
            </a:r>
            <a:r>
              <a:rPr lang="en-US" sz="3700" dirty="0" smtClean="0">
                <a:latin typeface="Calibri"/>
                <a:cs typeface="Calibri"/>
              </a:rPr>
              <a:t>– In person and web-based</a:t>
            </a: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700" b="1" dirty="0">
                <a:latin typeface="Calibri"/>
                <a:cs typeface="Calibri"/>
              </a:rPr>
              <a:t>Mentorship</a:t>
            </a:r>
            <a:r>
              <a:rPr lang="en-US" sz="3700" dirty="0">
                <a:latin typeface="Calibri"/>
                <a:cs typeface="Calibri"/>
              </a:rPr>
              <a:t> — M</a:t>
            </a:r>
            <a:r>
              <a:rPr lang="en-US" sz="3700" dirty="0" smtClean="0">
                <a:latin typeface="Calibri"/>
                <a:cs typeface="Calibri"/>
              </a:rPr>
              <a:t>entor Attorney, Attorney of the Day, ILRC, and CGRS</a:t>
            </a:r>
          </a:p>
          <a:p>
            <a:pPr>
              <a:buSzPct val="100000"/>
              <a:buFont typeface="Arial" panose="020B0604020202020204" pitchFamily="34" charset="0"/>
              <a:buChar char="•"/>
            </a:pPr>
            <a:endParaRPr lang="en-US" sz="3300" dirty="0" smtClean="0">
              <a:latin typeface="Calibri"/>
              <a:cs typeface="Calibri"/>
            </a:endParaRPr>
          </a:p>
          <a:p>
            <a:pPr>
              <a:buSzPct val="100000"/>
              <a:buFont typeface="Arial" panose="020B0604020202020204" pitchFamily="34" charset="0"/>
              <a:buChar char="•"/>
            </a:pPr>
            <a:r>
              <a:rPr lang="en-US" sz="3700" b="1" dirty="0" smtClean="0">
                <a:latin typeface="Calibri"/>
                <a:cs typeface="Calibri"/>
              </a:rPr>
              <a:t>Resources </a:t>
            </a:r>
            <a:r>
              <a:rPr lang="en-US" sz="3700" dirty="0" smtClean="0">
                <a:latin typeface="Calibri"/>
                <a:cs typeface="Calibri"/>
              </a:rPr>
              <a:t>– </a:t>
            </a:r>
            <a:r>
              <a:rPr lang="en-US" sz="3700" dirty="0" smtClean="0">
                <a:latin typeface="Calibri"/>
                <a:cs typeface="Calibri"/>
                <a:hlinkClick r:id="rId3"/>
              </a:rPr>
              <a:t>Online Resource Library</a:t>
            </a:r>
            <a:endParaRPr lang="en-US" sz="3700" b="1" dirty="0" smtClean="0">
              <a:latin typeface="Calibri"/>
              <a:cs typeface="Calibri"/>
            </a:endParaRP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700" b="1" dirty="0" smtClean="0">
                <a:latin typeface="Calibri"/>
                <a:cs typeface="Calibri"/>
              </a:rPr>
              <a:t>Client Support </a:t>
            </a:r>
            <a:r>
              <a:rPr lang="en-US" sz="3700" dirty="0">
                <a:latin typeface="Calibri"/>
                <a:cs typeface="Calibri"/>
              </a:rPr>
              <a:t>— </a:t>
            </a:r>
            <a:r>
              <a:rPr lang="en-US" sz="3700" dirty="0" smtClean="0">
                <a:latin typeface="Calibri"/>
                <a:cs typeface="Calibri"/>
              </a:rPr>
              <a:t>LSC social worker involvement</a:t>
            </a: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700" b="1" dirty="0">
                <a:latin typeface="Calibri"/>
                <a:cs typeface="Calibri"/>
              </a:rPr>
              <a:t>Time</a:t>
            </a:r>
            <a:r>
              <a:rPr lang="en-US" sz="3700" dirty="0">
                <a:latin typeface="Calibri"/>
                <a:cs typeface="Calibri"/>
              </a:rPr>
              <a:t> — </a:t>
            </a:r>
            <a:r>
              <a:rPr lang="en-US" sz="3700" dirty="0" smtClean="0">
                <a:latin typeface="Calibri"/>
                <a:cs typeface="Calibri"/>
              </a:rPr>
              <a:t>Accept a case when it fits your schedule. Full scope representation vs. discreet projects</a:t>
            </a:r>
          </a:p>
          <a:p>
            <a:pPr marL="0" indent="0">
              <a:buNone/>
            </a:pPr>
            <a:endParaRPr lang="en-US" sz="3300" dirty="0" smtClean="0">
              <a:latin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lvl="1">
              <a:defRPr>
                <a:latin typeface="Garamond"/>
                <a:ea typeface="Garamond"/>
                <a:cs typeface="Garamond"/>
                <a:sym typeface="Garamond"/>
              </a:defRPr>
            </a:pPr>
            <a:endParaRPr b="1" dirty="0">
              <a:latin typeface="Calibri"/>
              <a:ea typeface="Calibri"/>
              <a:cs typeface="Calibri"/>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025512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lstStyle/>
          <a:p>
            <a:r>
              <a:rPr lang="en-US" dirty="0" smtClean="0"/>
              <a:t>HEARING PREP</a:t>
            </a:r>
            <a:endParaRPr lang="en-US" dirty="0"/>
          </a:p>
        </p:txBody>
      </p:sp>
      <p:sp>
        <p:nvSpPr>
          <p:cNvPr id="3" name="Slide Number Placeholder 2"/>
          <p:cNvSpPr>
            <a:spLocks noGrp="1"/>
          </p:cNvSpPr>
          <p:nvPr>
            <p:ph type="sldNum" sz="quarter" idx="12"/>
          </p:nvPr>
        </p:nvSpPr>
        <p:spPr/>
        <p:txBody>
          <a:bodyPr/>
          <a:lstStyle/>
          <a:p>
            <a:fld id="{C109E62F-89C3-4CA2-802C-5C80BF65F982}" type="slidenum">
              <a:rPr lang="en-US" smtClean="0"/>
              <a:pPr/>
              <a:t>40</a:t>
            </a:fld>
            <a:endParaRPr lang="en-US"/>
          </a:p>
        </p:txBody>
      </p:sp>
    </p:spTree>
    <p:extLst>
      <p:ext uri="{BB962C8B-B14F-4D97-AF65-F5344CB8AC3E}">
        <p14:creationId xmlns:p14="http://schemas.microsoft.com/office/powerpoint/2010/main" val="189205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295400"/>
          </a:xfrm>
        </p:spPr>
        <p:txBody>
          <a:bodyPr/>
          <a:lstStyle/>
          <a:p>
            <a:r>
              <a:rPr lang="en-US" sz="4000" dirty="0">
                <a:latin typeface="Calibri" panose="020F0502020204030204" pitchFamily="34" charset="0"/>
              </a:rPr>
              <a:t>Expulsion Hearings: </a:t>
            </a:r>
            <a:br>
              <a:rPr lang="en-US" sz="4000" dirty="0">
                <a:latin typeface="Calibri" panose="020F0502020204030204" pitchFamily="34" charset="0"/>
              </a:rPr>
            </a:br>
            <a:r>
              <a:rPr lang="en-US" sz="4000" dirty="0">
                <a:latin typeface="Calibri" panose="020F0502020204030204" pitchFamily="34" charset="0"/>
              </a:rPr>
              <a:t>Who Are the Players? </a:t>
            </a:r>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US" sz="1900" dirty="0" smtClean="0"/>
              <a:t>School Board or Administrative </a:t>
            </a:r>
            <a:r>
              <a:rPr lang="en-US" sz="1900" dirty="0"/>
              <a:t>Panel: three certificated administrative employees (usually principals, vice-principals, deans) who are NOT from the school that the student attends or where the incident took place </a:t>
            </a:r>
            <a:endParaRPr lang="en-US" sz="1900" dirty="0" smtClean="0"/>
          </a:p>
          <a:p>
            <a:pPr>
              <a:spcBef>
                <a:spcPts val="0"/>
              </a:spcBef>
            </a:pPr>
            <a:endParaRPr lang="en-US" sz="1900" dirty="0"/>
          </a:p>
          <a:p>
            <a:pPr>
              <a:spcBef>
                <a:spcPts val="0"/>
              </a:spcBef>
              <a:buFont typeface="Wingdings" panose="05000000000000000000" pitchFamily="2" charset="2"/>
              <a:buChar char="Ø"/>
            </a:pPr>
            <a:r>
              <a:rPr lang="en-US" sz="1900" dirty="0"/>
              <a:t>Hearing Administrator: some districts have an administrator who oversees expulsion hearings and will “lead” the hearing</a:t>
            </a:r>
          </a:p>
          <a:p>
            <a:pPr>
              <a:spcBef>
                <a:spcPts val="0"/>
              </a:spcBef>
            </a:pPr>
            <a:endParaRPr lang="en-US" sz="1900" dirty="0"/>
          </a:p>
          <a:p>
            <a:pPr>
              <a:spcBef>
                <a:spcPts val="0"/>
              </a:spcBef>
              <a:buFont typeface="Wingdings" panose="05000000000000000000" pitchFamily="2" charset="2"/>
              <a:buChar char="Ø"/>
            </a:pPr>
            <a:r>
              <a:rPr lang="en-US" sz="1900" dirty="0"/>
              <a:t>Representative from School: usually a dean, principal or VP who will present the case for the school </a:t>
            </a:r>
          </a:p>
          <a:p>
            <a:pPr>
              <a:spcBef>
                <a:spcPts val="0"/>
              </a:spcBef>
            </a:pPr>
            <a:endParaRPr lang="en-US" sz="1900" dirty="0"/>
          </a:p>
          <a:p>
            <a:pPr>
              <a:spcBef>
                <a:spcPts val="0"/>
              </a:spcBef>
              <a:buFont typeface="Wingdings" panose="05000000000000000000" pitchFamily="2" charset="2"/>
              <a:buChar char="Ø"/>
            </a:pPr>
            <a:r>
              <a:rPr lang="en-US" sz="1900" dirty="0"/>
              <a:t>Witnesses: for the school and for the student </a:t>
            </a:r>
          </a:p>
          <a:p>
            <a:pPr>
              <a:spcBef>
                <a:spcPts val="0"/>
              </a:spcBef>
            </a:pPr>
            <a:endParaRPr lang="en-US" sz="1900" dirty="0"/>
          </a:p>
          <a:p>
            <a:pPr>
              <a:spcBef>
                <a:spcPts val="0"/>
              </a:spcBef>
              <a:buFont typeface="Wingdings" panose="05000000000000000000" pitchFamily="2" charset="2"/>
              <a:buChar char="Ø"/>
            </a:pPr>
            <a:r>
              <a:rPr lang="en-US" sz="1900" dirty="0"/>
              <a:t>Student &amp; Parent or Other Support Persons </a:t>
            </a:r>
          </a:p>
          <a:p>
            <a:pPr>
              <a:spcBef>
                <a:spcPts val="0"/>
              </a:spcBef>
            </a:pPr>
            <a:endParaRPr lang="en-US" sz="18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41</a:t>
            </a:fld>
            <a:endParaRPr lang="en-US"/>
          </a:p>
        </p:txBody>
      </p:sp>
    </p:spTree>
    <p:extLst>
      <p:ext uri="{BB962C8B-B14F-4D97-AF65-F5344CB8AC3E}">
        <p14:creationId xmlns:p14="http://schemas.microsoft.com/office/powerpoint/2010/main" val="34105837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Expulsion Hearing Format</a:t>
            </a:r>
            <a:endParaRPr lang="en-US" sz="4400" dirty="0"/>
          </a:p>
        </p:txBody>
      </p:sp>
      <p:sp>
        <p:nvSpPr>
          <p:cNvPr id="3" name="Content Placeholder 2"/>
          <p:cNvSpPr>
            <a:spLocks noGrp="1"/>
          </p:cNvSpPr>
          <p:nvPr>
            <p:ph idx="1"/>
          </p:nvPr>
        </p:nvSpPr>
        <p:spPr>
          <a:xfrm>
            <a:off x="838200" y="2362200"/>
            <a:ext cx="7693025" cy="4343400"/>
          </a:xfrm>
        </p:spPr>
        <p:txBody>
          <a:bodyPr/>
          <a:lstStyle/>
          <a:p>
            <a:pPr marL="0" indent="0">
              <a:spcBef>
                <a:spcPts val="0"/>
              </a:spcBef>
              <a:buNone/>
            </a:pPr>
            <a:r>
              <a:rPr lang="en-US" sz="1800" b="1" dirty="0">
                <a:solidFill>
                  <a:srgbClr val="00B0F0"/>
                </a:solidFill>
              </a:rPr>
              <a:t>General Introductions &amp; Instructions: </a:t>
            </a:r>
          </a:p>
          <a:p>
            <a:pPr>
              <a:spcBef>
                <a:spcPts val="0"/>
              </a:spcBef>
              <a:buFont typeface="Arial" panose="020B0604020202020204" pitchFamily="34" charset="0"/>
              <a:buChar char="•"/>
            </a:pPr>
            <a:r>
              <a:rPr lang="en-US" sz="1700" dirty="0" smtClean="0"/>
              <a:t>Explanation </a:t>
            </a:r>
            <a:r>
              <a:rPr lang="en-US" sz="1700" dirty="0"/>
              <a:t>of hearing, charges presented, names for the record, etc</a:t>
            </a:r>
            <a:r>
              <a:rPr lang="en-US" sz="1700" dirty="0" smtClean="0"/>
              <a:t>.</a:t>
            </a:r>
          </a:p>
          <a:p>
            <a:pPr marL="0" indent="0">
              <a:spcBef>
                <a:spcPts val="0"/>
              </a:spcBef>
              <a:buNone/>
            </a:pPr>
            <a:endParaRPr lang="en-US" sz="1700" dirty="0"/>
          </a:p>
          <a:p>
            <a:pPr marL="0" indent="0">
              <a:spcBef>
                <a:spcPts val="0"/>
              </a:spcBef>
              <a:buNone/>
            </a:pPr>
            <a:r>
              <a:rPr lang="en-US" sz="1800" b="1" dirty="0" smtClean="0">
                <a:solidFill>
                  <a:srgbClr val="00B0F0"/>
                </a:solidFill>
              </a:rPr>
              <a:t>Opening Statements:</a:t>
            </a:r>
            <a:endParaRPr lang="en-US" sz="1800" b="1" dirty="0">
              <a:solidFill>
                <a:srgbClr val="00B0F0"/>
              </a:solidFill>
            </a:endParaRPr>
          </a:p>
          <a:p>
            <a:pPr>
              <a:spcBef>
                <a:spcPts val="0"/>
              </a:spcBef>
              <a:buFont typeface="Wingdings" panose="05000000000000000000" pitchFamily="2" charset="2"/>
              <a:buChar char="§"/>
            </a:pPr>
            <a:r>
              <a:rPr lang="en-US" sz="1700" dirty="0" smtClean="0"/>
              <a:t>School </a:t>
            </a:r>
            <a:r>
              <a:rPr lang="en-US" sz="1700" dirty="0"/>
              <a:t>first, then student (</a:t>
            </a:r>
            <a:r>
              <a:rPr lang="en-US" sz="1700" dirty="0" smtClean="0"/>
              <a:t>note: school </a:t>
            </a:r>
            <a:r>
              <a:rPr lang="en-US" sz="1700" dirty="0"/>
              <a:t>may not have a </a:t>
            </a:r>
            <a:r>
              <a:rPr lang="en-US" sz="1700" dirty="0" smtClean="0"/>
              <a:t>formal opening </a:t>
            </a:r>
            <a:r>
              <a:rPr lang="en-US" sz="1700" dirty="0"/>
              <a:t>statement – it may just blend into the presentation of the </a:t>
            </a:r>
            <a:r>
              <a:rPr lang="en-US" sz="1700" dirty="0" smtClean="0"/>
              <a:t>case)</a:t>
            </a:r>
          </a:p>
          <a:p>
            <a:pPr marL="0" indent="0">
              <a:spcBef>
                <a:spcPts val="0"/>
              </a:spcBef>
              <a:buNone/>
            </a:pPr>
            <a:r>
              <a:rPr lang="en-US" sz="1800" b="1" dirty="0" smtClean="0">
                <a:solidFill>
                  <a:srgbClr val="00B0F0"/>
                </a:solidFill>
              </a:rPr>
              <a:t>School </a:t>
            </a:r>
            <a:r>
              <a:rPr lang="en-US" sz="1800" b="1" dirty="0">
                <a:solidFill>
                  <a:srgbClr val="00B0F0"/>
                </a:solidFill>
              </a:rPr>
              <a:t>Presents Case: </a:t>
            </a:r>
          </a:p>
          <a:p>
            <a:pPr>
              <a:spcBef>
                <a:spcPts val="0"/>
              </a:spcBef>
              <a:buFont typeface="Wingdings" panose="05000000000000000000" pitchFamily="2" charset="2"/>
              <a:buChar char="§"/>
            </a:pPr>
            <a:r>
              <a:rPr lang="en-US" sz="1700" dirty="0" smtClean="0"/>
              <a:t>Summary </a:t>
            </a:r>
            <a:r>
              <a:rPr lang="en-US" sz="1700" dirty="0"/>
              <a:t>of alleged event </a:t>
            </a:r>
            <a:endParaRPr lang="en-US" sz="1700" dirty="0" smtClean="0"/>
          </a:p>
          <a:p>
            <a:pPr>
              <a:spcBef>
                <a:spcPts val="0"/>
              </a:spcBef>
              <a:buFont typeface="Wingdings" panose="05000000000000000000" pitchFamily="2" charset="2"/>
              <a:buChar char="§"/>
            </a:pPr>
            <a:r>
              <a:rPr lang="en-US" sz="1700" dirty="0" smtClean="0"/>
              <a:t>Witnesses </a:t>
            </a:r>
            <a:r>
              <a:rPr lang="en-US" sz="1700" dirty="0"/>
              <a:t>Called (and may be sworn in) and then Direct </a:t>
            </a:r>
            <a:r>
              <a:rPr lang="en-US" sz="1700" dirty="0" smtClean="0"/>
              <a:t>Examination</a:t>
            </a:r>
          </a:p>
          <a:p>
            <a:pPr>
              <a:spcBef>
                <a:spcPts val="0"/>
              </a:spcBef>
              <a:buFont typeface="Wingdings" panose="05000000000000000000" pitchFamily="2" charset="2"/>
              <a:buChar char="§"/>
            </a:pPr>
            <a:r>
              <a:rPr lang="en-US" sz="1700" dirty="0" smtClean="0"/>
              <a:t>Cross </a:t>
            </a:r>
            <a:r>
              <a:rPr lang="en-US" sz="1700" dirty="0"/>
              <a:t>Examination of School’s Witnesses by Student </a:t>
            </a:r>
            <a:endParaRPr lang="en-US" sz="1700" dirty="0" smtClean="0"/>
          </a:p>
          <a:p>
            <a:pPr>
              <a:spcBef>
                <a:spcPts val="0"/>
              </a:spcBef>
              <a:buFont typeface="Wingdings" panose="05000000000000000000" pitchFamily="2" charset="2"/>
              <a:buChar char="§"/>
            </a:pPr>
            <a:r>
              <a:rPr lang="en-US" sz="1700" dirty="0" smtClean="0"/>
              <a:t>Questions </a:t>
            </a:r>
            <a:r>
              <a:rPr lang="en-US" sz="1700" dirty="0"/>
              <a:t>of Witnesses by Panel </a:t>
            </a:r>
            <a:endParaRPr lang="en-US" sz="1700" dirty="0" smtClean="0"/>
          </a:p>
          <a:p>
            <a:pPr marL="0" indent="0">
              <a:spcBef>
                <a:spcPts val="0"/>
              </a:spcBef>
              <a:buNone/>
            </a:pPr>
            <a:r>
              <a:rPr lang="en-US" sz="1800" b="1" dirty="0" smtClean="0">
                <a:solidFill>
                  <a:srgbClr val="00B0F0"/>
                </a:solidFill>
              </a:rPr>
              <a:t>Student </a:t>
            </a:r>
            <a:r>
              <a:rPr lang="en-US" sz="1800" b="1" dirty="0">
                <a:solidFill>
                  <a:srgbClr val="00B0F0"/>
                </a:solidFill>
              </a:rPr>
              <a:t>Presents Case: </a:t>
            </a:r>
            <a:endParaRPr lang="en-US" sz="1800" b="1" dirty="0" smtClean="0">
              <a:solidFill>
                <a:srgbClr val="00B0F0"/>
              </a:solidFill>
            </a:endParaRPr>
          </a:p>
          <a:p>
            <a:pPr>
              <a:spcBef>
                <a:spcPts val="0"/>
              </a:spcBef>
              <a:buFont typeface="Wingdings" panose="05000000000000000000" pitchFamily="2" charset="2"/>
              <a:buChar char="§"/>
            </a:pPr>
            <a:r>
              <a:rPr lang="en-US" sz="1700" dirty="0" smtClean="0"/>
              <a:t>Witnesses </a:t>
            </a:r>
            <a:r>
              <a:rPr lang="en-US" sz="1700" dirty="0"/>
              <a:t>Called (again, may be sworn) and then Direct Examination </a:t>
            </a:r>
          </a:p>
          <a:p>
            <a:pPr>
              <a:spcBef>
                <a:spcPts val="0"/>
              </a:spcBef>
              <a:buFont typeface="Wingdings" panose="05000000000000000000" pitchFamily="2" charset="2"/>
              <a:buChar char="§"/>
            </a:pPr>
            <a:r>
              <a:rPr lang="en-US" sz="1700" dirty="0" smtClean="0"/>
              <a:t>Cross </a:t>
            </a:r>
            <a:r>
              <a:rPr lang="en-US" sz="1700" dirty="0"/>
              <a:t>Examination of Student’s Witnesses by School </a:t>
            </a:r>
          </a:p>
          <a:p>
            <a:pPr>
              <a:spcBef>
                <a:spcPts val="0"/>
              </a:spcBef>
              <a:buFont typeface="Wingdings" panose="05000000000000000000" pitchFamily="2" charset="2"/>
              <a:buChar char="§"/>
            </a:pPr>
            <a:r>
              <a:rPr lang="en-US" sz="1700" dirty="0" smtClean="0"/>
              <a:t>Questions </a:t>
            </a:r>
            <a:r>
              <a:rPr lang="en-US" sz="1700" dirty="0"/>
              <a:t>of Witnesses by Panel </a:t>
            </a:r>
          </a:p>
          <a:p>
            <a:pPr marL="0" indent="0">
              <a:spcBef>
                <a:spcPts val="0"/>
              </a:spcBef>
              <a:buNone/>
            </a:pPr>
            <a:r>
              <a:rPr lang="en-US" sz="1800" b="1" dirty="0" smtClean="0">
                <a:solidFill>
                  <a:srgbClr val="00B0F0"/>
                </a:solidFill>
              </a:rPr>
              <a:t>Closing </a:t>
            </a:r>
            <a:r>
              <a:rPr lang="en-US" sz="1800" b="1" dirty="0">
                <a:solidFill>
                  <a:srgbClr val="00B0F0"/>
                </a:solidFill>
              </a:rPr>
              <a:t>Statements </a:t>
            </a:r>
          </a:p>
        </p:txBody>
      </p:sp>
      <p:sp>
        <p:nvSpPr>
          <p:cNvPr id="4" name="Slide Number Placeholder 3"/>
          <p:cNvSpPr>
            <a:spLocks noGrp="1"/>
          </p:cNvSpPr>
          <p:nvPr>
            <p:ph type="sldNum" sz="quarter" idx="12"/>
          </p:nvPr>
        </p:nvSpPr>
        <p:spPr/>
        <p:txBody>
          <a:bodyPr/>
          <a:lstStyle/>
          <a:p>
            <a:fld id="{30AA0C90-75FB-4632-BAB6-127D05FC839D}" type="slidenum">
              <a:rPr lang="en-US" smtClean="0"/>
              <a:pPr/>
              <a:t>42</a:t>
            </a:fld>
            <a:endParaRPr lang="en-US"/>
          </a:p>
        </p:txBody>
      </p:sp>
    </p:spTree>
    <p:extLst>
      <p:ext uri="{BB962C8B-B14F-4D97-AF65-F5344CB8AC3E}">
        <p14:creationId xmlns:p14="http://schemas.microsoft.com/office/powerpoint/2010/main" val="5485711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Presentation of Evidence</a:t>
            </a:r>
          </a:p>
        </p:txBody>
      </p:sp>
      <p:sp>
        <p:nvSpPr>
          <p:cNvPr id="3" name="Content Placeholder 2"/>
          <p:cNvSpPr>
            <a:spLocks noGrp="1"/>
          </p:cNvSpPr>
          <p:nvPr>
            <p:ph idx="1"/>
          </p:nvPr>
        </p:nvSpPr>
        <p:spPr>
          <a:xfrm>
            <a:off x="838200" y="2362200"/>
            <a:ext cx="7693025" cy="4343400"/>
          </a:xfrm>
        </p:spPr>
        <p:txBody>
          <a:bodyPr/>
          <a:lstStyle/>
          <a:p>
            <a:pPr marL="0" indent="0">
              <a:buNone/>
            </a:pPr>
            <a:r>
              <a:rPr lang="en-US" sz="2400" dirty="0"/>
              <a:t>What evidence can </a:t>
            </a:r>
            <a:r>
              <a:rPr lang="en-US" sz="2400" dirty="0" smtClean="0"/>
              <a:t>the student </a:t>
            </a:r>
            <a:r>
              <a:rPr lang="en-US" sz="2400" dirty="0"/>
              <a:t>present</a:t>
            </a:r>
            <a:r>
              <a:rPr lang="en-US" sz="2400" dirty="0" smtClean="0"/>
              <a:t>?</a:t>
            </a:r>
            <a:endParaRPr lang="en-US" sz="2400" dirty="0"/>
          </a:p>
          <a:p>
            <a:pPr>
              <a:spcBef>
                <a:spcPts val="0"/>
              </a:spcBef>
              <a:buFontTx/>
              <a:buChar char="•"/>
            </a:pPr>
            <a:r>
              <a:rPr lang="en-US" sz="2000" dirty="0" smtClean="0"/>
              <a:t>Written </a:t>
            </a:r>
            <a:r>
              <a:rPr lang="en-US" sz="2000" dirty="0"/>
              <a:t>or other </a:t>
            </a:r>
            <a:r>
              <a:rPr lang="en-US" sz="2000" dirty="0" smtClean="0"/>
              <a:t>physical </a:t>
            </a:r>
            <a:r>
              <a:rPr lang="en-US" sz="2000" dirty="0"/>
              <a:t>evidence </a:t>
            </a:r>
            <a:endParaRPr lang="en-US" sz="2000" dirty="0" smtClean="0"/>
          </a:p>
          <a:p>
            <a:pPr>
              <a:spcBef>
                <a:spcPts val="0"/>
              </a:spcBef>
              <a:buFontTx/>
              <a:buChar char="•"/>
            </a:pPr>
            <a:r>
              <a:rPr lang="en-US" sz="2000" dirty="0" smtClean="0"/>
              <a:t>Witnesses</a:t>
            </a:r>
          </a:p>
          <a:p>
            <a:pPr>
              <a:spcBef>
                <a:spcPts val="0"/>
              </a:spcBef>
              <a:buFontTx/>
              <a:buChar char="•"/>
            </a:pPr>
            <a:endParaRPr lang="en-US" sz="1000" dirty="0" smtClean="0"/>
          </a:p>
          <a:p>
            <a:pPr marL="0" indent="0">
              <a:buNone/>
            </a:pPr>
            <a:r>
              <a:rPr lang="en-US" sz="2400" dirty="0" smtClean="0"/>
              <a:t>What </a:t>
            </a:r>
            <a:r>
              <a:rPr lang="en-US" sz="2400" dirty="0"/>
              <a:t>rules </a:t>
            </a:r>
            <a:r>
              <a:rPr lang="en-US" sz="2400" dirty="0" smtClean="0"/>
              <a:t>apply</a:t>
            </a:r>
            <a:r>
              <a:rPr lang="en-US" sz="2400" dirty="0"/>
              <a:t>?</a:t>
            </a:r>
          </a:p>
          <a:p>
            <a:pPr>
              <a:spcBef>
                <a:spcPts val="0"/>
              </a:spcBef>
              <a:buFontTx/>
              <a:buChar char="•"/>
            </a:pPr>
            <a:r>
              <a:rPr lang="en-US" sz="2000" dirty="0" smtClean="0"/>
              <a:t>Technical </a:t>
            </a:r>
            <a:r>
              <a:rPr lang="en-US" sz="2000" dirty="0"/>
              <a:t>Rules of Evidence (CA and federal) DO NOT apply </a:t>
            </a:r>
          </a:p>
          <a:p>
            <a:pPr>
              <a:spcBef>
                <a:spcPts val="0"/>
              </a:spcBef>
              <a:buFontTx/>
              <a:buChar char="•"/>
            </a:pPr>
            <a:r>
              <a:rPr lang="en-US" sz="2000" dirty="0" smtClean="0"/>
              <a:t>Relevant </a:t>
            </a:r>
            <a:r>
              <a:rPr lang="en-US" sz="2000" dirty="0"/>
              <a:t>evidence will be admitted if it’s the kind of evidence upon which reasonable persons are accustomed to rely in the conduct of serious </a:t>
            </a:r>
            <a:r>
              <a:rPr lang="en-US" sz="2000" dirty="0" smtClean="0"/>
              <a:t>affairs</a:t>
            </a:r>
            <a:endParaRPr lang="en-US" sz="2000" dirty="0"/>
          </a:p>
          <a:p>
            <a:pPr>
              <a:spcBef>
                <a:spcPts val="0"/>
              </a:spcBef>
              <a:buFontTx/>
              <a:buChar char="•"/>
            </a:pPr>
            <a:r>
              <a:rPr lang="en-US" sz="2000" dirty="0" smtClean="0"/>
              <a:t>Hearsay IS ADMISSABLE, </a:t>
            </a:r>
            <a:r>
              <a:rPr lang="en-US" sz="2000" b="1" dirty="0"/>
              <a:t>BUT a decision to expel cannot be made on hearsay </a:t>
            </a:r>
            <a:r>
              <a:rPr lang="en-US" sz="2000" b="1" dirty="0" smtClean="0"/>
              <a:t>alone</a:t>
            </a:r>
            <a:endParaRPr lang="en-US" sz="2000" b="1" dirty="0"/>
          </a:p>
          <a:p>
            <a:pPr>
              <a:spcBef>
                <a:spcPts val="0"/>
              </a:spcBef>
              <a:buFontTx/>
              <a:buChar char="•"/>
            </a:pPr>
            <a:r>
              <a:rPr lang="en-US" sz="2000" dirty="0" smtClean="0"/>
              <a:t>Subpoenas </a:t>
            </a:r>
            <a:r>
              <a:rPr lang="en-US" sz="2000" dirty="0"/>
              <a:t>may be issued to require the attendance of a </a:t>
            </a:r>
            <a:r>
              <a:rPr lang="en-US" sz="2000" dirty="0" smtClean="0"/>
              <a:t>witness</a:t>
            </a:r>
            <a:endParaRPr lang="en-US" sz="2000" i="1"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43</a:t>
            </a:fld>
            <a:endParaRPr lang="en-US"/>
          </a:p>
        </p:txBody>
      </p:sp>
    </p:spTree>
    <p:extLst>
      <p:ext uri="{BB962C8B-B14F-4D97-AF65-F5344CB8AC3E}">
        <p14:creationId xmlns:p14="http://schemas.microsoft.com/office/powerpoint/2010/main" val="25246378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924800" cy="1143000"/>
          </a:xfrm>
        </p:spPr>
        <p:txBody>
          <a:bodyPr/>
          <a:lstStyle/>
          <a:p>
            <a:r>
              <a:rPr lang="en-US" sz="4000" dirty="0" smtClean="0"/>
              <a:t>Witness Testimony </a:t>
            </a:r>
            <a:br>
              <a:rPr lang="en-US" sz="4000" dirty="0" smtClean="0"/>
            </a:br>
            <a:r>
              <a:rPr lang="en-US" sz="4000" dirty="0" smtClean="0"/>
              <a:t>Not </a:t>
            </a:r>
            <a:r>
              <a:rPr lang="en-US" sz="4000" dirty="0"/>
              <a:t>A</a:t>
            </a:r>
            <a:r>
              <a:rPr lang="en-US" sz="4000" dirty="0" smtClean="0"/>
              <a:t>lways </a:t>
            </a:r>
            <a:r>
              <a:rPr lang="en-US" sz="4000" dirty="0"/>
              <a:t>R</a:t>
            </a:r>
            <a:r>
              <a:rPr lang="en-US" sz="4000" dirty="0" smtClean="0"/>
              <a:t>equired</a:t>
            </a:r>
            <a:endParaRPr lang="en-US" sz="4000" dirty="0"/>
          </a:p>
        </p:txBody>
      </p:sp>
      <p:sp>
        <p:nvSpPr>
          <p:cNvPr id="3" name="Content Placeholder 2"/>
          <p:cNvSpPr>
            <a:spLocks noGrp="1"/>
          </p:cNvSpPr>
          <p:nvPr>
            <p:ph idx="1"/>
          </p:nvPr>
        </p:nvSpPr>
        <p:spPr>
          <a:xfrm>
            <a:off x="762000" y="2286000"/>
            <a:ext cx="8153400" cy="4419600"/>
          </a:xfrm>
        </p:spPr>
        <p:txBody>
          <a:bodyPr/>
          <a:lstStyle/>
          <a:p>
            <a:pPr marL="0" indent="0">
              <a:buNone/>
            </a:pPr>
            <a:r>
              <a:rPr lang="en-US" sz="2400" dirty="0">
                <a:solidFill>
                  <a:srgbClr val="00B0F0"/>
                </a:solidFill>
              </a:rPr>
              <a:t>An expulsion order can be based </a:t>
            </a:r>
            <a:r>
              <a:rPr lang="en-US" sz="2400" dirty="0" smtClean="0">
                <a:solidFill>
                  <a:srgbClr val="00B0F0"/>
                </a:solidFill>
              </a:rPr>
              <a:t>on </a:t>
            </a:r>
            <a:r>
              <a:rPr lang="en-US" sz="2400" dirty="0">
                <a:solidFill>
                  <a:srgbClr val="00B0F0"/>
                </a:solidFill>
              </a:rPr>
              <a:t>hearsay evidence if</a:t>
            </a:r>
            <a:r>
              <a:rPr lang="en-US" sz="2400" dirty="0" smtClean="0">
                <a:solidFill>
                  <a:srgbClr val="00B0F0"/>
                </a:solidFill>
              </a:rPr>
              <a:t>:</a:t>
            </a:r>
            <a:endParaRPr lang="en-US" sz="2400" dirty="0">
              <a:solidFill>
                <a:srgbClr val="00B0F0"/>
              </a:solidFill>
            </a:endParaRPr>
          </a:p>
          <a:p>
            <a:pPr marL="514350" indent="-514350">
              <a:buFont typeface="+mj-lt"/>
              <a:buAutoNum type="arabicPeriod"/>
            </a:pPr>
            <a:r>
              <a:rPr lang="en-US" sz="2200" dirty="0" smtClean="0"/>
              <a:t>The hearing </a:t>
            </a:r>
            <a:r>
              <a:rPr lang="en-US" sz="2200" dirty="0"/>
              <a:t>panel </a:t>
            </a:r>
            <a:r>
              <a:rPr lang="en-US" sz="2200" dirty="0" smtClean="0"/>
              <a:t>makes </a:t>
            </a:r>
            <a:r>
              <a:rPr lang="en-US" sz="2200" dirty="0"/>
              <a:t>a good cause determination that </a:t>
            </a:r>
            <a:r>
              <a:rPr lang="en-US" sz="2200" dirty="0" smtClean="0"/>
              <a:t>disclosing a </a:t>
            </a:r>
            <a:r>
              <a:rPr lang="en-US" sz="2200" dirty="0"/>
              <a:t>witness’s </a:t>
            </a:r>
            <a:r>
              <a:rPr lang="en-US" sz="2200" dirty="0" smtClean="0"/>
              <a:t>identity or testimony would </a:t>
            </a:r>
            <a:r>
              <a:rPr lang="en-US" sz="2200" dirty="0"/>
              <a:t>subject </a:t>
            </a:r>
            <a:r>
              <a:rPr lang="en-US" sz="2200" dirty="0" smtClean="0"/>
              <a:t>that </a:t>
            </a:r>
            <a:r>
              <a:rPr lang="en-US" sz="2200" dirty="0"/>
              <a:t>witness to an </a:t>
            </a:r>
            <a:r>
              <a:rPr lang="en-US" sz="2200" b="1" dirty="0"/>
              <a:t>unreasonable risk of psychological or physical </a:t>
            </a:r>
            <a:r>
              <a:rPr lang="en-US" sz="2200" b="1" dirty="0" smtClean="0"/>
              <a:t>harm</a:t>
            </a:r>
            <a:r>
              <a:rPr lang="en-US" sz="2200" b="1" dirty="0"/>
              <a:t> </a:t>
            </a:r>
            <a:r>
              <a:rPr lang="en-US" sz="2200" dirty="0" smtClean="0"/>
              <a:t>AND</a:t>
            </a:r>
          </a:p>
          <a:p>
            <a:pPr marL="0" indent="0">
              <a:buNone/>
            </a:pPr>
            <a:r>
              <a:rPr lang="en-US" sz="2200" dirty="0" smtClean="0"/>
              <a:t>  </a:t>
            </a:r>
          </a:p>
          <a:p>
            <a:pPr marL="457200" indent="-457200">
              <a:buFont typeface="+mj-lt"/>
              <a:buAutoNum type="arabicPeriod" startAt="2"/>
            </a:pPr>
            <a:r>
              <a:rPr lang="en-US" sz="2200" dirty="0" smtClean="0"/>
              <a:t>The witness’s testimony is presented at the hearing as a sworn declaration.</a:t>
            </a:r>
          </a:p>
          <a:p>
            <a:pPr marL="685800" lvl="1">
              <a:buFont typeface="Wingdings" panose="05000000000000000000" pitchFamily="2" charset="2"/>
              <a:buChar char="§"/>
            </a:pPr>
            <a:r>
              <a:rPr lang="en-US" sz="1600" dirty="0"/>
              <a:t>The preliminary finding must include significant &amp; specific risks of </a:t>
            </a:r>
            <a:r>
              <a:rPr lang="en-US" sz="1600" dirty="0" smtClean="0"/>
              <a:t>harm before a panel can let sworn </a:t>
            </a:r>
            <a:r>
              <a:rPr lang="en-US" sz="1600" dirty="0"/>
              <a:t>declarations </a:t>
            </a:r>
            <a:r>
              <a:rPr lang="en-US" sz="1600" dirty="0" smtClean="0"/>
              <a:t>take the place of testimony. </a:t>
            </a:r>
            <a:endParaRPr lang="en-US" sz="1600" dirty="0"/>
          </a:p>
          <a:p>
            <a:pPr marL="685800" lvl="1">
              <a:buFont typeface="Wingdings" panose="05000000000000000000" pitchFamily="2" charset="2"/>
              <a:buChar char="§"/>
            </a:pPr>
            <a:r>
              <a:rPr lang="en-US" sz="1600" dirty="0"/>
              <a:t>T</a:t>
            </a:r>
            <a:r>
              <a:rPr lang="en-US" sz="1600" dirty="0" smtClean="0"/>
              <a:t>o </a:t>
            </a:r>
            <a:r>
              <a:rPr lang="en-US" sz="1600" dirty="0"/>
              <a:t>use this exception, </a:t>
            </a:r>
            <a:r>
              <a:rPr lang="en-US" sz="1600" dirty="0" smtClean="0"/>
              <a:t>districts must allow the </a:t>
            </a:r>
            <a:r>
              <a:rPr lang="en-US" sz="1600" dirty="0"/>
              <a:t>accused student access to a copy of the sworn declaration, although the name and identity of the witness may be redacted. Cal. Educ. Code § 48918(f</a:t>
            </a:r>
            <a:r>
              <a:rPr lang="en-US" sz="1600"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44</a:t>
            </a:fld>
            <a:endParaRPr lang="en-US"/>
          </a:p>
        </p:txBody>
      </p:sp>
    </p:spTree>
    <p:extLst>
      <p:ext uri="{BB962C8B-B14F-4D97-AF65-F5344CB8AC3E}">
        <p14:creationId xmlns:p14="http://schemas.microsoft.com/office/powerpoint/2010/main" val="1091707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Should Client Testify? </a:t>
            </a:r>
            <a:endParaRPr lang="en-US" sz="4800" dirty="0"/>
          </a:p>
        </p:txBody>
      </p:sp>
      <p:sp>
        <p:nvSpPr>
          <p:cNvPr id="3" name="Content Placeholder 2"/>
          <p:cNvSpPr>
            <a:spLocks noGrp="1"/>
          </p:cNvSpPr>
          <p:nvPr>
            <p:ph idx="1"/>
          </p:nvPr>
        </p:nvSpPr>
        <p:spPr>
          <a:xfrm>
            <a:off x="762000" y="2286000"/>
            <a:ext cx="7924800" cy="4419600"/>
          </a:xfrm>
        </p:spPr>
        <p:txBody>
          <a:bodyPr/>
          <a:lstStyle/>
          <a:p>
            <a:pPr lvl="0">
              <a:buClr>
                <a:srgbClr val="003366"/>
              </a:buClr>
              <a:buFont typeface="Arial" panose="020B0604020202020204" pitchFamily="34" charset="0"/>
              <a:buChar char="•"/>
            </a:pPr>
            <a:r>
              <a:rPr lang="en-US" sz="2200" dirty="0">
                <a:solidFill>
                  <a:srgbClr val="003366"/>
                </a:solidFill>
              </a:rPr>
              <a:t>If the student has</a:t>
            </a:r>
            <a:r>
              <a:rPr lang="en-US" sz="2200" b="1" dirty="0">
                <a:solidFill>
                  <a:srgbClr val="003366"/>
                </a:solidFill>
              </a:rPr>
              <a:t> NOT </a:t>
            </a:r>
            <a:r>
              <a:rPr lang="en-US" sz="2200" dirty="0">
                <a:solidFill>
                  <a:srgbClr val="003366"/>
                </a:solidFill>
              </a:rPr>
              <a:t>made a statement about the incident thus far, and the school has only hearsay evidence to present, the student </a:t>
            </a:r>
            <a:r>
              <a:rPr lang="en-US" sz="2200" b="1" dirty="0">
                <a:solidFill>
                  <a:srgbClr val="003366"/>
                </a:solidFill>
              </a:rPr>
              <a:t>SHOULD NOT </a:t>
            </a:r>
            <a:r>
              <a:rPr lang="en-US" sz="2200" dirty="0">
                <a:solidFill>
                  <a:srgbClr val="003366"/>
                </a:solidFill>
              </a:rPr>
              <a:t>make any statements in the hearing (his or her statement alone would be direct evidence, which means the district would then have enough non-hearsay evidence to expel). </a:t>
            </a:r>
            <a:endParaRPr lang="en-US" sz="2200" dirty="0" smtClean="0">
              <a:solidFill>
                <a:srgbClr val="003366"/>
              </a:solidFill>
            </a:endParaRPr>
          </a:p>
          <a:p>
            <a:pPr marL="0" lvl="0" indent="0">
              <a:buClr>
                <a:srgbClr val="003366"/>
              </a:buClr>
              <a:buNone/>
            </a:pPr>
            <a:endParaRPr lang="en-US" sz="1200" dirty="0">
              <a:solidFill>
                <a:srgbClr val="003366"/>
              </a:solidFill>
            </a:endParaRPr>
          </a:p>
          <a:p>
            <a:pPr lvl="0">
              <a:buClr>
                <a:srgbClr val="003366"/>
              </a:buClr>
              <a:buFont typeface="Arial" panose="020B0604020202020204" pitchFamily="34" charset="0"/>
              <a:buChar char="•"/>
            </a:pPr>
            <a:r>
              <a:rPr lang="en-US" sz="2200" dirty="0">
                <a:solidFill>
                  <a:srgbClr val="003366"/>
                </a:solidFill>
              </a:rPr>
              <a:t>If the student was arrested for the offense at school and has a pending delinquency case, the District Attorney can subpoena the tape of the expulsion proceeding and use it as evidence against the student at the delinquency proceeding. The student </a:t>
            </a:r>
            <a:r>
              <a:rPr lang="en-US" sz="2200" b="1" dirty="0">
                <a:solidFill>
                  <a:srgbClr val="003366"/>
                </a:solidFill>
              </a:rPr>
              <a:t>SHOULD NOT </a:t>
            </a:r>
            <a:r>
              <a:rPr lang="en-US" sz="2200" dirty="0">
                <a:solidFill>
                  <a:srgbClr val="003366"/>
                </a:solidFill>
              </a:rPr>
              <a:t>make any statements at the hearing! </a:t>
            </a:r>
          </a:p>
          <a:p>
            <a:pPr marL="0" indent="0">
              <a:buNone/>
            </a:pP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45</a:t>
            </a:fld>
            <a:endParaRPr lang="en-US"/>
          </a:p>
        </p:txBody>
      </p:sp>
    </p:spTree>
    <p:extLst>
      <p:ext uri="{BB962C8B-B14F-4D97-AF65-F5344CB8AC3E}">
        <p14:creationId xmlns:p14="http://schemas.microsoft.com/office/powerpoint/2010/main" val="422881379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n-lt"/>
              </a:rPr>
              <a:t>Potential Hearing Outcomes </a:t>
            </a:r>
          </a:p>
        </p:txBody>
      </p:sp>
      <p:sp>
        <p:nvSpPr>
          <p:cNvPr id="4" name="Text Box 7"/>
          <p:cNvSpPr txBox="1">
            <a:spLocks noChangeArrowheads="1"/>
          </p:cNvSpPr>
          <p:nvPr/>
        </p:nvSpPr>
        <p:spPr bwMode="auto">
          <a:xfrm>
            <a:off x="5638800" y="2302907"/>
            <a:ext cx="3124200" cy="46474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800" b="1">
                <a:solidFill>
                  <a:schemeClr val="tx1"/>
                </a:solidFill>
                <a:latin typeface="Arial" pitchFamily="34" charset="0"/>
              </a:defRPr>
            </a:lvl1pPr>
            <a:lvl2pPr marL="742950" indent="-285750">
              <a:defRPr sz="800" b="1">
                <a:solidFill>
                  <a:schemeClr val="tx1"/>
                </a:solidFill>
                <a:latin typeface="Arial" pitchFamily="34" charset="0"/>
              </a:defRPr>
            </a:lvl2pPr>
            <a:lvl3pPr marL="1143000" indent="-228600">
              <a:defRPr sz="800" b="1">
                <a:solidFill>
                  <a:schemeClr val="tx1"/>
                </a:solidFill>
                <a:latin typeface="Arial" pitchFamily="34" charset="0"/>
              </a:defRPr>
            </a:lvl3pPr>
            <a:lvl4pPr marL="1600200" indent="-228600">
              <a:defRPr sz="800" b="1">
                <a:solidFill>
                  <a:schemeClr val="tx1"/>
                </a:solidFill>
                <a:latin typeface="Arial" pitchFamily="34" charset="0"/>
              </a:defRPr>
            </a:lvl4pPr>
            <a:lvl5pPr marL="2057400" indent="-228600">
              <a:defRPr sz="800" b="1">
                <a:solidFill>
                  <a:schemeClr val="tx1"/>
                </a:solidFill>
                <a:latin typeface="Arial" pitchFamily="34" charset="0"/>
              </a:defRPr>
            </a:lvl5pPr>
            <a:lvl6pPr marL="2514600" indent="-228600" eaLnBrk="0" fontAlgn="base" hangingPunct="0">
              <a:spcBef>
                <a:spcPct val="0"/>
              </a:spcBef>
              <a:spcAft>
                <a:spcPct val="0"/>
              </a:spcAft>
              <a:defRPr sz="800" b="1">
                <a:solidFill>
                  <a:schemeClr val="tx1"/>
                </a:solidFill>
                <a:latin typeface="Arial" pitchFamily="34" charset="0"/>
              </a:defRPr>
            </a:lvl6pPr>
            <a:lvl7pPr marL="2971800" indent="-228600" eaLnBrk="0" fontAlgn="base" hangingPunct="0">
              <a:spcBef>
                <a:spcPct val="0"/>
              </a:spcBef>
              <a:spcAft>
                <a:spcPct val="0"/>
              </a:spcAft>
              <a:defRPr sz="800" b="1">
                <a:solidFill>
                  <a:schemeClr val="tx1"/>
                </a:solidFill>
                <a:latin typeface="Arial" pitchFamily="34" charset="0"/>
              </a:defRPr>
            </a:lvl7pPr>
            <a:lvl8pPr marL="3429000" indent="-228600" eaLnBrk="0" fontAlgn="base" hangingPunct="0">
              <a:spcBef>
                <a:spcPct val="0"/>
              </a:spcBef>
              <a:spcAft>
                <a:spcPct val="0"/>
              </a:spcAft>
              <a:defRPr sz="800" b="1">
                <a:solidFill>
                  <a:schemeClr val="tx1"/>
                </a:solidFill>
                <a:latin typeface="Arial" pitchFamily="34" charset="0"/>
              </a:defRPr>
            </a:lvl8pPr>
            <a:lvl9pPr marL="3886200" indent="-228600" eaLnBrk="0" fontAlgn="base" hangingPunct="0">
              <a:spcBef>
                <a:spcPct val="0"/>
              </a:spcBef>
              <a:spcAft>
                <a:spcPct val="0"/>
              </a:spcAft>
              <a:defRPr sz="800" b="1">
                <a:solidFill>
                  <a:schemeClr val="tx1"/>
                </a:solidFill>
                <a:latin typeface="Arial" pitchFamily="34" charset="0"/>
              </a:defRPr>
            </a:lvl9pPr>
          </a:lstStyle>
          <a:p>
            <a:pPr algn="ctr">
              <a:spcBef>
                <a:spcPct val="50000"/>
              </a:spcBef>
            </a:pPr>
            <a:r>
              <a:rPr lang="en-US" sz="2400" dirty="0">
                <a:cs typeface="Arial" panose="020B0604020202020204" pitchFamily="34" charset="0"/>
              </a:rPr>
              <a:t>Suspended Expulsion</a:t>
            </a:r>
            <a:endParaRPr lang="en-US" sz="2000" b="0" dirty="0">
              <a:cs typeface="Arial" panose="020B0604020202020204" pitchFamily="34" charset="0"/>
            </a:endParaRPr>
          </a:p>
          <a:p>
            <a:pPr algn="ctr">
              <a:spcBef>
                <a:spcPct val="50000"/>
              </a:spcBef>
            </a:pPr>
            <a:r>
              <a:rPr lang="en-US" sz="1600" b="0" dirty="0">
                <a:cs typeface="Arial" panose="020B0604020202020204" pitchFamily="34" charset="0"/>
              </a:rPr>
              <a:t>Probationary status in which a student is technically expelled, but is allowed to return to his or her comprehensive school placement (or other appropriate placement). </a:t>
            </a:r>
          </a:p>
          <a:p>
            <a:pPr algn="ctr">
              <a:spcBef>
                <a:spcPct val="50000"/>
              </a:spcBef>
            </a:pPr>
            <a:r>
              <a:rPr lang="en-US" sz="1600" b="0" dirty="0">
                <a:cs typeface="Arial" panose="020B0604020202020204" pitchFamily="34" charset="0"/>
              </a:rPr>
              <a:t>If the student violates ANY provision of §48900 (even </a:t>
            </a:r>
            <a:r>
              <a:rPr lang="en-US" sz="1600" b="0" dirty="0" smtClean="0">
                <a:cs typeface="Arial" panose="020B0604020202020204" pitchFamily="34" charset="0"/>
              </a:rPr>
              <a:t>willful defiance), </a:t>
            </a:r>
            <a:r>
              <a:rPr lang="en-US" sz="1600" b="0" dirty="0">
                <a:cs typeface="Arial" panose="020B0604020202020204" pitchFamily="34" charset="0"/>
              </a:rPr>
              <a:t>any district or school rule during the term of the suspended expulsion, the original order can be enforced WITHOUT A HEARING. </a:t>
            </a:r>
            <a:endParaRPr lang="en-US" sz="1600" b="0" dirty="0" smtClean="0">
              <a:cs typeface="Arial" panose="020B0604020202020204" pitchFamily="34" charset="0"/>
            </a:endParaRPr>
          </a:p>
          <a:p>
            <a:pPr algn="ctr">
              <a:spcBef>
                <a:spcPct val="50000"/>
              </a:spcBef>
            </a:pPr>
            <a:endParaRPr lang="en-US" sz="1600" b="0" dirty="0">
              <a:cs typeface="Arial" panose="020B0604020202020204" pitchFamily="34" charset="0"/>
            </a:endParaRPr>
          </a:p>
        </p:txBody>
      </p:sp>
      <p:sp>
        <p:nvSpPr>
          <p:cNvPr id="5" name="Text Box 9"/>
          <p:cNvSpPr txBox="1">
            <a:spLocks noChangeArrowheads="1"/>
          </p:cNvSpPr>
          <p:nvPr/>
        </p:nvSpPr>
        <p:spPr bwMode="auto">
          <a:xfrm>
            <a:off x="776514" y="2302907"/>
            <a:ext cx="1981200" cy="317009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800" b="1">
                <a:solidFill>
                  <a:schemeClr val="tx1"/>
                </a:solidFill>
                <a:latin typeface="Arial" pitchFamily="34" charset="0"/>
              </a:defRPr>
            </a:lvl1pPr>
            <a:lvl2pPr marL="742950" indent="-285750">
              <a:defRPr sz="800" b="1">
                <a:solidFill>
                  <a:schemeClr val="tx1"/>
                </a:solidFill>
                <a:latin typeface="Arial" pitchFamily="34" charset="0"/>
              </a:defRPr>
            </a:lvl2pPr>
            <a:lvl3pPr marL="1143000" indent="-228600">
              <a:defRPr sz="800" b="1">
                <a:solidFill>
                  <a:schemeClr val="tx1"/>
                </a:solidFill>
                <a:latin typeface="Arial" pitchFamily="34" charset="0"/>
              </a:defRPr>
            </a:lvl3pPr>
            <a:lvl4pPr marL="1600200" indent="-228600">
              <a:defRPr sz="800" b="1">
                <a:solidFill>
                  <a:schemeClr val="tx1"/>
                </a:solidFill>
                <a:latin typeface="Arial" pitchFamily="34" charset="0"/>
              </a:defRPr>
            </a:lvl4pPr>
            <a:lvl5pPr marL="2057400" indent="-228600">
              <a:defRPr sz="800" b="1">
                <a:solidFill>
                  <a:schemeClr val="tx1"/>
                </a:solidFill>
                <a:latin typeface="Arial" pitchFamily="34" charset="0"/>
              </a:defRPr>
            </a:lvl5pPr>
            <a:lvl6pPr marL="2514600" indent="-228600" eaLnBrk="0" fontAlgn="base" hangingPunct="0">
              <a:spcBef>
                <a:spcPct val="0"/>
              </a:spcBef>
              <a:spcAft>
                <a:spcPct val="0"/>
              </a:spcAft>
              <a:defRPr sz="800" b="1">
                <a:solidFill>
                  <a:schemeClr val="tx1"/>
                </a:solidFill>
                <a:latin typeface="Arial" pitchFamily="34" charset="0"/>
              </a:defRPr>
            </a:lvl6pPr>
            <a:lvl7pPr marL="2971800" indent="-228600" eaLnBrk="0" fontAlgn="base" hangingPunct="0">
              <a:spcBef>
                <a:spcPct val="0"/>
              </a:spcBef>
              <a:spcAft>
                <a:spcPct val="0"/>
              </a:spcAft>
              <a:defRPr sz="800" b="1">
                <a:solidFill>
                  <a:schemeClr val="tx1"/>
                </a:solidFill>
                <a:latin typeface="Arial" pitchFamily="34" charset="0"/>
              </a:defRPr>
            </a:lvl7pPr>
            <a:lvl8pPr marL="3429000" indent="-228600" eaLnBrk="0" fontAlgn="base" hangingPunct="0">
              <a:spcBef>
                <a:spcPct val="0"/>
              </a:spcBef>
              <a:spcAft>
                <a:spcPct val="0"/>
              </a:spcAft>
              <a:defRPr sz="800" b="1">
                <a:solidFill>
                  <a:schemeClr val="tx1"/>
                </a:solidFill>
                <a:latin typeface="Arial" pitchFamily="34" charset="0"/>
              </a:defRPr>
            </a:lvl8pPr>
            <a:lvl9pPr marL="3886200" indent="-228600" eaLnBrk="0" fontAlgn="base" hangingPunct="0">
              <a:spcBef>
                <a:spcPct val="0"/>
              </a:spcBef>
              <a:spcAft>
                <a:spcPct val="0"/>
              </a:spcAft>
              <a:defRPr sz="800" b="1">
                <a:solidFill>
                  <a:schemeClr val="tx1"/>
                </a:solidFill>
                <a:latin typeface="Arial" pitchFamily="34" charset="0"/>
              </a:defRPr>
            </a:lvl9pPr>
          </a:lstStyle>
          <a:p>
            <a:pPr algn="ctr">
              <a:spcBef>
                <a:spcPct val="50000"/>
              </a:spcBef>
            </a:pPr>
            <a:r>
              <a:rPr lang="en-US" sz="2000" dirty="0">
                <a:cs typeface="Arial" panose="020B0604020202020204" pitchFamily="34" charset="0"/>
              </a:rPr>
              <a:t>NOT Expelled</a:t>
            </a:r>
            <a:endParaRPr lang="en-US" sz="1600" b="0" dirty="0">
              <a:cs typeface="Arial" panose="020B0604020202020204" pitchFamily="34" charset="0"/>
            </a:endParaRPr>
          </a:p>
          <a:p>
            <a:pPr algn="ctr">
              <a:spcBef>
                <a:spcPct val="50000"/>
              </a:spcBef>
            </a:pPr>
            <a:r>
              <a:rPr lang="en-US" sz="1800" b="0" dirty="0">
                <a:cs typeface="Arial" panose="020B0604020202020204" pitchFamily="34" charset="0"/>
              </a:rPr>
              <a:t>Pupil is eligible to return to school </a:t>
            </a:r>
            <a:r>
              <a:rPr lang="en-US" sz="1800" b="0" dirty="0" smtClean="0">
                <a:cs typeface="Arial" panose="020B0604020202020204" pitchFamily="34" charset="0"/>
              </a:rPr>
              <a:t>of origin (or </a:t>
            </a:r>
            <a:r>
              <a:rPr lang="en-US" sz="1800" b="0" dirty="0">
                <a:cs typeface="Arial" panose="020B0604020202020204" pitchFamily="34" charset="0"/>
              </a:rPr>
              <a:t>other </a:t>
            </a:r>
            <a:r>
              <a:rPr lang="en-US" sz="1800" b="0" dirty="0" smtClean="0">
                <a:cs typeface="Arial" panose="020B0604020202020204" pitchFamily="34" charset="0"/>
              </a:rPr>
              <a:t>comprehensive school if the student wishes) immediately.</a:t>
            </a:r>
            <a:endParaRPr lang="en-US" sz="1800" b="0" dirty="0">
              <a:cs typeface="Arial" panose="020B0604020202020204" pitchFamily="34" charset="0"/>
            </a:endParaRPr>
          </a:p>
          <a:p>
            <a:pPr algn="ctr">
              <a:spcBef>
                <a:spcPct val="50000"/>
              </a:spcBef>
            </a:pPr>
            <a:endParaRPr lang="en-US" sz="1600" b="0" dirty="0">
              <a:latin typeface="Bookman Old Style" pitchFamily="18" charset="0"/>
            </a:endParaRPr>
          </a:p>
          <a:p>
            <a:pPr algn="ctr">
              <a:spcBef>
                <a:spcPct val="50000"/>
              </a:spcBef>
            </a:pPr>
            <a:endParaRPr lang="en-US" sz="1400" dirty="0">
              <a:latin typeface="Bookman Old Style" pitchFamily="18" charset="0"/>
            </a:endParaRPr>
          </a:p>
        </p:txBody>
      </p:sp>
      <p:sp>
        <p:nvSpPr>
          <p:cNvPr id="6" name="Text Box 10"/>
          <p:cNvSpPr txBox="1">
            <a:spLocks noChangeArrowheads="1"/>
          </p:cNvSpPr>
          <p:nvPr/>
        </p:nvSpPr>
        <p:spPr bwMode="auto">
          <a:xfrm>
            <a:off x="3048000" y="2302907"/>
            <a:ext cx="2209800" cy="455509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800" b="1">
                <a:solidFill>
                  <a:schemeClr val="tx1"/>
                </a:solidFill>
                <a:latin typeface="Arial" pitchFamily="34" charset="0"/>
              </a:defRPr>
            </a:lvl1pPr>
            <a:lvl2pPr marL="742950" indent="-285750">
              <a:defRPr sz="800" b="1">
                <a:solidFill>
                  <a:schemeClr val="tx1"/>
                </a:solidFill>
                <a:latin typeface="Arial" pitchFamily="34" charset="0"/>
              </a:defRPr>
            </a:lvl2pPr>
            <a:lvl3pPr marL="1143000" indent="-228600">
              <a:defRPr sz="800" b="1">
                <a:solidFill>
                  <a:schemeClr val="tx1"/>
                </a:solidFill>
                <a:latin typeface="Arial" pitchFamily="34" charset="0"/>
              </a:defRPr>
            </a:lvl3pPr>
            <a:lvl4pPr marL="1600200" indent="-228600">
              <a:defRPr sz="800" b="1">
                <a:solidFill>
                  <a:schemeClr val="tx1"/>
                </a:solidFill>
                <a:latin typeface="Arial" pitchFamily="34" charset="0"/>
              </a:defRPr>
            </a:lvl4pPr>
            <a:lvl5pPr marL="2057400" indent="-228600">
              <a:defRPr sz="800" b="1">
                <a:solidFill>
                  <a:schemeClr val="tx1"/>
                </a:solidFill>
                <a:latin typeface="Arial" pitchFamily="34" charset="0"/>
              </a:defRPr>
            </a:lvl5pPr>
            <a:lvl6pPr marL="2514600" indent="-228600" eaLnBrk="0" fontAlgn="base" hangingPunct="0">
              <a:spcBef>
                <a:spcPct val="0"/>
              </a:spcBef>
              <a:spcAft>
                <a:spcPct val="0"/>
              </a:spcAft>
              <a:defRPr sz="800" b="1">
                <a:solidFill>
                  <a:schemeClr val="tx1"/>
                </a:solidFill>
                <a:latin typeface="Arial" pitchFamily="34" charset="0"/>
              </a:defRPr>
            </a:lvl6pPr>
            <a:lvl7pPr marL="2971800" indent="-228600" eaLnBrk="0" fontAlgn="base" hangingPunct="0">
              <a:spcBef>
                <a:spcPct val="0"/>
              </a:spcBef>
              <a:spcAft>
                <a:spcPct val="0"/>
              </a:spcAft>
              <a:defRPr sz="800" b="1">
                <a:solidFill>
                  <a:schemeClr val="tx1"/>
                </a:solidFill>
                <a:latin typeface="Arial" pitchFamily="34" charset="0"/>
              </a:defRPr>
            </a:lvl7pPr>
            <a:lvl8pPr marL="3429000" indent="-228600" eaLnBrk="0" fontAlgn="base" hangingPunct="0">
              <a:spcBef>
                <a:spcPct val="0"/>
              </a:spcBef>
              <a:spcAft>
                <a:spcPct val="0"/>
              </a:spcAft>
              <a:defRPr sz="800" b="1">
                <a:solidFill>
                  <a:schemeClr val="tx1"/>
                </a:solidFill>
                <a:latin typeface="Arial" pitchFamily="34" charset="0"/>
              </a:defRPr>
            </a:lvl8pPr>
            <a:lvl9pPr marL="3886200" indent="-228600" eaLnBrk="0" fontAlgn="base" hangingPunct="0">
              <a:spcBef>
                <a:spcPct val="0"/>
              </a:spcBef>
              <a:spcAft>
                <a:spcPct val="0"/>
              </a:spcAft>
              <a:defRPr sz="800" b="1">
                <a:solidFill>
                  <a:schemeClr val="tx1"/>
                </a:solidFill>
                <a:latin typeface="Arial" pitchFamily="34" charset="0"/>
              </a:defRPr>
            </a:lvl9pPr>
          </a:lstStyle>
          <a:p>
            <a:pPr algn="ctr">
              <a:spcBef>
                <a:spcPct val="50000"/>
              </a:spcBef>
            </a:pPr>
            <a:r>
              <a:rPr lang="en-US" sz="2000" dirty="0">
                <a:cs typeface="Arial" panose="020B0604020202020204" pitchFamily="34" charset="0"/>
              </a:rPr>
              <a:t>Expelled</a:t>
            </a:r>
            <a:endParaRPr lang="en-US" sz="1600" dirty="0">
              <a:cs typeface="Arial" panose="020B0604020202020204" pitchFamily="34" charset="0"/>
            </a:endParaRPr>
          </a:p>
          <a:p>
            <a:pPr algn="ctr">
              <a:spcBef>
                <a:spcPct val="50000"/>
              </a:spcBef>
            </a:pPr>
            <a:r>
              <a:rPr lang="en-US" sz="1800" b="0" dirty="0">
                <a:cs typeface="Arial" panose="020B0604020202020204" pitchFamily="34" charset="0"/>
              </a:rPr>
              <a:t>Pupil must be given a program of instruction during the period of the expulsion (usually a county alternative program</a:t>
            </a:r>
            <a:r>
              <a:rPr lang="en-US" sz="1800" b="0" dirty="0" smtClean="0">
                <a:cs typeface="Arial" panose="020B0604020202020204" pitchFamily="34" charset="0"/>
              </a:rPr>
              <a:t>).</a:t>
            </a:r>
            <a:endParaRPr lang="en-US" sz="1800" b="0" dirty="0">
              <a:cs typeface="Arial" panose="020B0604020202020204" pitchFamily="34" charset="0"/>
            </a:endParaRPr>
          </a:p>
          <a:p>
            <a:pPr algn="ctr">
              <a:spcBef>
                <a:spcPct val="50000"/>
              </a:spcBef>
            </a:pPr>
            <a:endParaRPr lang="en-US" sz="1800" b="0" dirty="0">
              <a:cs typeface="Arial" panose="020B0604020202020204" pitchFamily="34" charset="0"/>
            </a:endParaRPr>
          </a:p>
          <a:p>
            <a:pPr algn="ctr">
              <a:spcBef>
                <a:spcPct val="50000"/>
              </a:spcBef>
            </a:pPr>
            <a:r>
              <a:rPr lang="en-US" sz="1800" b="0" dirty="0">
                <a:cs typeface="Arial" panose="020B0604020202020204" pitchFamily="34" charset="0"/>
              </a:rPr>
              <a:t>Pupil </a:t>
            </a:r>
            <a:r>
              <a:rPr lang="en-US" sz="1800" b="0" dirty="0" smtClean="0">
                <a:cs typeface="Arial" panose="020B0604020202020204" pitchFamily="34" charset="0"/>
              </a:rPr>
              <a:t>will be given </a:t>
            </a:r>
            <a:r>
              <a:rPr lang="en-US" sz="1800" b="0" dirty="0">
                <a:cs typeface="Arial" panose="020B0604020202020204" pitchFamily="34" charset="0"/>
              </a:rPr>
              <a:t>a rehabilitation plan and a date for readmission. </a:t>
            </a:r>
            <a:endParaRPr lang="en-US" sz="1800" b="0" dirty="0" smtClean="0">
              <a:cs typeface="Arial" panose="020B0604020202020204" pitchFamily="34" charset="0"/>
            </a:endParaRPr>
          </a:p>
          <a:p>
            <a:pPr algn="ctr">
              <a:spcBef>
                <a:spcPct val="50000"/>
              </a:spcBef>
            </a:pPr>
            <a:r>
              <a:rPr lang="en-US" sz="1800" dirty="0" smtClean="0">
                <a:cs typeface="Arial" panose="020B0604020202020204" pitchFamily="34" charset="0"/>
              </a:rPr>
              <a:t>Right to appeal!</a:t>
            </a:r>
            <a:endParaRPr lang="en-US" sz="1800"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30AA0C90-75FB-4632-BAB6-127D05FC839D}" type="slidenum">
              <a:rPr lang="en-US" smtClean="0"/>
              <a:pPr/>
              <a:t>46</a:t>
            </a:fld>
            <a:endParaRPr lang="en-US"/>
          </a:p>
        </p:txBody>
      </p:sp>
    </p:spTree>
    <p:extLst>
      <p:ext uri="{BB962C8B-B14F-4D97-AF65-F5344CB8AC3E}">
        <p14:creationId xmlns:p14="http://schemas.microsoft.com/office/powerpoint/2010/main" val="407610577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Procedural Protections Post-Hearing</a:t>
            </a:r>
            <a:endParaRPr lang="en-US" sz="3400" dirty="0"/>
          </a:p>
        </p:txBody>
      </p:sp>
      <p:sp>
        <p:nvSpPr>
          <p:cNvPr id="3" name="Content Placeholder 2"/>
          <p:cNvSpPr>
            <a:spLocks noGrp="1"/>
          </p:cNvSpPr>
          <p:nvPr>
            <p:ph idx="1"/>
          </p:nvPr>
        </p:nvSpPr>
        <p:spPr>
          <a:xfrm>
            <a:off x="838200" y="2514600"/>
            <a:ext cx="7693025" cy="3724275"/>
          </a:xfrm>
        </p:spPr>
        <p:txBody>
          <a:bodyPr/>
          <a:lstStyle/>
          <a:p>
            <a:pPr marL="457200" lvl="0" indent="-457200">
              <a:buFont typeface="+mj-lt"/>
              <a:buAutoNum type="arabicPeriod"/>
            </a:pPr>
            <a:r>
              <a:rPr lang="en-US" dirty="0">
                <a:latin typeface="Arial" panose="020B0604020202020204" pitchFamily="34" charset="0"/>
                <a:cs typeface="Arial" panose="020B0604020202020204" pitchFamily="34" charset="0"/>
              </a:rPr>
              <a:t>Right to a Timely Resolution </a:t>
            </a:r>
            <a:r>
              <a:rPr lang="en-US"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48918(a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&amp; </a:t>
            </a:r>
            <a:r>
              <a:rPr lang="en-US" kern="12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48918(e).</a:t>
            </a:r>
            <a:endParaRPr lang="en-US"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Right to Notice of an Expulsion Order </a:t>
            </a:r>
            <a:r>
              <a:rPr lang="en-US"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48918(j</a:t>
            </a:r>
            <a:r>
              <a:rPr lang="en-US" kern="120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Right to a Record </a:t>
            </a:r>
            <a:r>
              <a:rPr lang="en-US"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48918(g</a:t>
            </a:r>
            <a:r>
              <a:rPr lang="en-US" kern="120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Right to Appeal </a:t>
            </a:r>
            <a:r>
              <a:rPr lang="en-US"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 48919.</a:t>
            </a:r>
          </a:p>
          <a:p>
            <a:pPr marL="457200" lvl="0" indent="-457200">
              <a:buFont typeface="+mj-lt"/>
              <a:buAutoNum type="arabicPeriod"/>
            </a:pPr>
            <a:r>
              <a:rPr lang="en-US" kern="1200" dirty="0" smtClean="0">
                <a:latin typeface="Arial" panose="020B0604020202020204" pitchFamily="34" charset="0"/>
                <a:cs typeface="Arial" panose="020B0604020202020204" pitchFamily="34" charset="0"/>
              </a:rPr>
              <a:t>Writ of Administrative Mandamus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47</a:t>
            </a:fld>
            <a:endParaRPr lang="en-US"/>
          </a:p>
        </p:txBody>
      </p:sp>
    </p:spTree>
    <p:extLst>
      <p:ext uri="{BB962C8B-B14F-4D97-AF65-F5344CB8AC3E}">
        <p14:creationId xmlns:p14="http://schemas.microsoft.com/office/powerpoint/2010/main" val="5171405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Hearing</a:t>
            </a:r>
            <a:endParaRPr lang="en-US" dirty="0"/>
          </a:p>
        </p:txBody>
      </p:sp>
      <p:sp>
        <p:nvSpPr>
          <p:cNvPr id="3" name="Content Placeholder 2"/>
          <p:cNvSpPr>
            <a:spLocks noGrp="1"/>
          </p:cNvSpPr>
          <p:nvPr>
            <p:ph idx="1"/>
          </p:nvPr>
        </p:nvSpPr>
        <p:spPr/>
        <p:txBody>
          <a:bodyPr/>
          <a:lstStyle/>
          <a:p>
            <a:r>
              <a:rPr lang="en-US" dirty="0" smtClean="0"/>
              <a:t>Pro bono attorney will close cases after the expulsion hearing / resolution of legal case</a:t>
            </a:r>
          </a:p>
          <a:p>
            <a:pPr lvl="1"/>
            <a:endParaRPr lang="en-US" dirty="0" smtClean="0"/>
          </a:p>
          <a:p>
            <a:r>
              <a:rPr lang="en-US" dirty="0" smtClean="0"/>
              <a:t>Social worker will keep the case open for the term of expulsion / probationary period</a:t>
            </a:r>
          </a:p>
          <a:p>
            <a:pPr lvl="1"/>
            <a:r>
              <a:rPr lang="en-US" dirty="0" smtClean="0"/>
              <a:t>Ensure successful re-entry / transition to new school placement</a:t>
            </a:r>
          </a:p>
          <a:p>
            <a:pPr lvl="1"/>
            <a:r>
              <a:rPr lang="en-US" dirty="0" smtClean="0"/>
              <a:t>Provide additional support and referrals to meet non-educational case plan goals</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48</a:t>
            </a:fld>
            <a:endParaRPr lang="en-US"/>
          </a:p>
        </p:txBody>
      </p:sp>
    </p:spTree>
    <p:extLst>
      <p:ext uri="{BB962C8B-B14F-4D97-AF65-F5344CB8AC3E}">
        <p14:creationId xmlns:p14="http://schemas.microsoft.com/office/powerpoint/2010/main" val="197668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Malik</a:t>
            </a:r>
            <a:r>
              <a:rPr lang="en-US" dirty="0" smtClean="0"/>
              <a:t> Brings Box Cutter to School</a:t>
            </a:r>
            <a:endParaRPr lang="en-US" dirty="0"/>
          </a:p>
        </p:txBody>
      </p:sp>
      <p:sp>
        <p:nvSpPr>
          <p:cNvPr id="3" name="Content Placeholder 2"/>
          <p:cNvSpPr>
            <a:spLocks noGrp="1"/>
          </p:cNvSpPr>
          <p:nvPr>
            <p:ph idx="1"/>
          </p:nvPr>
        </p:nvSpPr>
        <p:spPr>
          <a:xfrm>
            <a:off x="838200" y="2438400"/>
            <a:ext cx="7693025" cy="3724275"/>
          </a:xfrm>
        </p:spPr>
        <p:txBody>
          <a:bodyPr/>
          <a:lstStyle/>
          <a:p>
            <a:pPr>
              <a:buNone/>
            </a:pPr>
            <a:r>
              <a:rPr lang="en-US" sz="1800" dirty="0" smtClean="0"/>
              <a:t>Pattern of bullying by </a:t>
            </a:r>
            <a:r>
              <a:rPr lang="en-US" sz="1800" dirty="0" err="1" smtClean="0"/>
              <a:t>Arman</a:t>
            </a:r>
            <a:r>
              <a:rPr lang="en-US" sz="1800" dirty="0" smtClean="0"/>
              <a:t> against </a:t>
            </a:r>
            <a:r>
              <a:rPr lang="en-US" sz="1800" dirty="0" err="1" smtClean="0"/>
              <a:t>Malik</a:t>
            </a:r>
            <a:r>
              <a:rPr lang="en-US" sz="1800" dirty="0" smtClean="0"/>
              <a:t>.</a:t>
            </a:r>
          </a:p>
          <a:p>
            <a:r>
              <a:rPr lang="en-US" sz="1800" dirty="0" smtClean="0"/>
              <a:t>“Hurry the F* up” when they’re on trash duty together</a:t>
            </a:r>
          </a:p>
          <a:p>
            <a:r>
              <a:rPr lang="en-US" sz="1800" dirty="0" smtClean="0"/>
              <a:t>Pushes him against the wall during a basketball game</a:t>
            </a:r>
          </a:p>
          <a:p>
            <a:r>
              <a:rPr lang="en-US" sz="1800" dirty="0" smtClean="0"/>
              <a:t>Points his middle finger close to </a:t>
            </a:r>
            <a:r>
              <a:rPr lang="en-US" sz="1800" dirty="0" err="1" smtClean="0"/>
              <a:t>Malik’s</a:t>
            </a:r>
            <a:r>
              <a:rPr lang="en-US" sz="1800" dirty="0" smtClean="0"/>
              <a:t> eye, “Are you scared?”</a:t>
            </a:r>
          </a:p>
          <a:p>
            <a:pPr>
              <a:buNone/>
            </a:pPr>
            <a:endParaRPr lang="en-US" sz="800" dirty="0" smtClean="0"/>
          </a:p>
          <a:p>
            <a:pPr>
              <a:buNone/>
            </a:pPr>
            <a:r>
              <a:rPr lang="en-US" sz="1800" dirty="0" smtClean="0"/>
              <a:t>On May 4, </a:t>
            </a:r>
            <a:r>
              <a:rPr lang="en-US" sz="1800" dirty="0" err="1" smtClean="0"/>
              <a:t>Arman</a:t>
            </a:r>
            <a:r>
              <a:rPr lang="en-US" sz="1800" dirty="0" smtClean="0"/>
              <a:t> smacks </a:t>
            </a:r>
            <a:r>
              <a:rPr lang="en-US" sz="1800" dirty="0" err="1" smtClean="0"/>
              <a:t>Malik</a:t>
            </a:r>
            <a:r>
              <a:rPr lang="en-US" sz="1800" dirty="0" smtClean="0"/>
              <a:t> on back of his neck at end of recess</a:t>
            </a:r>
          </a:p>
          <a:p>
            <a:r>
              <a:rPr lang="en-US" sz="1800" dirty="0" err="1" smtClean="0"/>
              <a:t>Malik</a:t>
            </a:r>
            <a:r>
              <a:rPr lang="en-US" sz="1800" dirty="0" smtClean="0"/>
              <a:t> tells anger management teacher, who gives him ice pack</a:t>
            </a:r>
          </a:p>
          <a:p>
            <a:r>
              <a:rPr lang="en-US" sz="1800" dirty="0" smtClean="0"/>
              <a:t>He and </a:t>
            </a:r>
            <a:r>
              <a:rPr lang="en-US" sz="1800" dirty="0" err="1" smtClean="0"/>
              <a:t>Arman</a:t>
            </a:r>
            <a:r>
              <a:rPr lang="en-US" sz="1800" dirty="0" smtClean="0"/>
              <a:t> sent back to class without discussion</a:t>
            </a:r>
          </a:p>
          <a:p>
            <a:r>
              <a:rPr lang="en-US" sz="1800" dirty="0" smtClean="0"/>
              <a:t>Tells teacher and mother who ignore him</a:t>
            </a:r>
          </a:p>
          <a:p>
            <a:pPr>
              <a:buNone/>
            </a:pPr>
            <a:endParaRPr lang="en-US" sz="800" dirty="0" smtClean="0"/>
          </a:p>
          <a:p>
            <a:pPr>
              <a:buNone/>
            </a:pPr>
            <a:r>
              <a:rPr lang="en-US" sz="1800" dirty="0" smtClean="0"/>
              <a:t>On May 5, </a:t>
            </a:r>
            <a:r>
              <a:rPr lang="en-US" sz="1800" dirty="0" err="1" smtClean="0"/>
              <a:t>Malik</a:t>
            </a:r>
            <a:r>
              <a:rPr lang="en-US" sz="1800" dirty="0" smtClean="0"/>
              <a:t> brings box cutter to school in his backpack</a:t>
            </a:r>
          </a:p>
          <a:p>
            <a:r>
              <a:rPr lang="en-US" sz="1800" dirty="0" smtClean="0"/>
              <a:t>Shows it to his friends </a:t>
            </a:r>
          </a:p>
          <a:p>
            <a:r>
              <a:rPr lang="en-US" sz="1800" dirty="0" smtClean="0"/>
              <a:t> Taken to principal’s office where backpack searched &amp; box cutter confiscated</a:t>
            </a:r>
            <a:endParaRPr lang="en-US" sz="18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49</a:t>
            </a:fld>
            <a:endParaRPr lang="en-US"/>
          </a:p>
        </p:txBody>
      </p:sp>
    </p:spTree>
    <p:extLst>
      <p:ext uri="{BB962C8B-B14F-4D97-AF65-F5344CB8AC3E}">
        <p14:creationId xmlns:p14="http://schemas.microsoft.com/office/powerpoint/2010/main" val="3621855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these cases come to me?</a:t>
            </a:r>
            <a:endParaRPr lang="en-US" dirty="0"/>
          </a:p>
        </p:txBody>
      </p:sp>
      <p:sp>
        <p:nvSpPr>
          <p:cNvPr id="3" name="Content Placeholder 2"/>
          <p:cNvSpPr>
            <a:spLocks noGrp="1"/>
          </p:cNvSpPr>
          <p:nvPr>
            <p:ph idx="1"/>
          </p:nvPr>
        </p:nvSpPr>
        <p:spPr>
          <a:xfrm>
            <a:off x="838200" y="2286000"/>
            <a:ext cx="8305800" cy="3724275"/>
          </a:xfrm>
        </p:spPr>
        <p:txBody>
          <a:bodyPr/>
          <a:lstStyle/>
          <a:p>
            <a:pPr marL="514350" indent="-514350">
              <a:buFont typeface="+mj-lt"/>
              <a:buAutoNum type="arabicPeriod"/>
            </a:pPr>
            <a:r>
              <a:rPr lang="en-US" sz="2400" dirty="0" smtClean="0"/>
              <a:t>LSC Intake </a:t>
            </a:r>
            <a:endParaRPr lang="en-US" sz="2400" dirty="0" smtClean="0">
              <a:sym typeface="Wingdings" panose="05000000000000000000" pitchFamily="2" charset="2"/>
            </a:endParaRPr>
          </a:p>
          <a:p>
            <a:pPr marL="514350" indent="-514350">
              <a:buFont typeface="+mj-lt"/>
              <a:buAutoNum type="arabicPeriod"/>
            </a:pPr>
            <a:r>
              <a:rPr lang="en-US" sz="2400" dirty="0" smtClean="0">
                <a:sym typeface="Wingdings" panose="05000000000000000000" pitchFamily="2" charset="2"/>
              </a:rPr>
              <a:t>LSC Referral to Pro Bono Attorney </a:t>
            </a:r>
          </a:p>
          <a:p>
            <a:pPr marL="514350" indent="-514350">
              <a:buFont typeface="+mj-lt"/>
              <a:buAutoNum type="arabicPeriod"/>
            </a:pPr>
            <a:r>
              <a:rPr lang="en-US" sz="2400" dirty="0" smtClean="0">
                <a:sym typeface="Wingdings" panose="05000000000000000000" pitchFamily="2" charset="2"/>
              </a:rPr>
              <a:t>Conflicts Check </a:t>
            </a:r>
          </a:p>
          <a:p>
            <a:pPr marL="514350" indent="-514350">
              <a:buFont typeface="+mj-lt"/>
              <a:buAutoNum type="arabicPeriod"/>
            </a:pPr>
            <a:r>
              <a:rPr lang="en-US" sz="2400" dirty="0" smtClean="0">
                <a:sym typeface="Wingdings" panose="05000000000000000000" pitchFamily="2" charset="2"/>
              </a:rPr>
              <a:t>Pro Bono Attorney Accepts Case</a:t>
            </a:r>
          </a:p>
          <a:p>
            <a:pPr marL="514350" indent="-514350">
              <a:buFont typeface="+mj-lt"/>
              <a:buAutoNum type="arabicPeriod"/>
            </a:pPr>
            <a:r>
              <a:rPr lang="en-US" sz="2400" dirty="0" smtClean="0">
                <a:sym typeface="Wingdings" panose="05000000000000000000" pitchFamily="2" charset="2"/>
              </a:rPr>
              <a:t>LSC Sends Referral Packet to Pro Bono Attorney</a:t>
            </a:r>
          </a:p>
          <a:p>
            <a:pPr marL="514350" indent="-514350">
              <a:buFont typeface="+mj-lt"/>
              <a:buAutoNum type="arabicPeriod"/>
            </a:pPr>
            <a:r>
              <a:rPr lang="en-US" sz="2400" dirty="0" smtClean="0"/>
              <a:t>Call between LSC Social Worker, LSC Mentor Attorney, and Pro Bono Attorney</a:t>
            </a:r>
          </a:p>
          <a:p>
            <a:pPr marL="514350" indent="-514350">
              <a:buFont typeface="+mj-lt"/>
              <a:buAutoNum type="arabicPeriod"/>
            </a:pPr>
            <a:r>
              <a:rPr lang="en-US" sz="2400" dirty="0" smtClean="0"/>
              <a:t>LSC Social Worker &amp; Pro Bono Attorney Meet with Client</a:t>
            </a:r>
          </a:p>
          <a:p>
            <a:pPr marL="914400" lvl="1" indent="-514350"/>
            <a:r>
              <a:rPr lang="en-US" sz="2000" dirty="0" smtClean="0"/>
              <a:t>LSC Mentor Attorney Available to Consult for Advice/Strategy Support</a:t>
            </a:r>
            <a:endParaRPr lang="en-US" sz="20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5</a:t>
            </a:fld>
            <a:endParaRPr lang="en-US"/>
          </a:p>
        </p:txBody>
      </p:sp>
    </p:spTree>
    <p:extLst>
      <p:ext uri="{BB962C8B-B14F-4D97-AF65-F5344CB8AC3E}">
        <p14:creationId xmlns:p14="http://schemas.microsoft.com/office/powerpoint/2010/main" val="3717575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990600"/>
          </a:xfrm>
        </p:spPr>
        <p:txBody>
          <a:bodyPr/>
          <a:lstStyle/>
          <a:p>
            <a:r>
              <a:rPr lang="en-US" dirty="0" err="1" smtClean="0"/>
              <a:t>Malik’s</a:t>
            </a:r>
            <a:r>
              <a:rPr lang="en-US" dirty="0" smtClean="0"/>
              <a:t> Undiagnosed Disability</a:t>
            </a:r>
            <a:endParaRPr lang="en-US" dirty="0"/>
          </a:p>
        </p:txBody>
      </p:sp>
      <p:sp>
        <p:nvSpPr>
          <p:cNvPr id="3" name="Content Placeholder 2"/>
          <p:cNvSpPr>
            <a:spLocks noGrp="1"/>
          </p:cNvSpPr>
          <p:nvPr>
            <p:ph idx="1"/>
          </p:nvPr>
        </p:nvSpPr>
        <p:spPr>
          <a:xfrm>
            <a:off x="725488" y="2362200"/>
            <a:ext cx="7693025" cy="3724275"/>
          </a:xfrm>
        </p:spPr>
        <p:txBody>
          <a:bodyPr/>
          <a:lstStyle/>
          <a:p>
            <a:pPr>
              <a:buNone/>
            </a:pPr>
            <a:r>
              <a:rPr lang="en-US" sz="2400" dirty="0" smtClean="0"/>
              <a:t>	</a:t>
            </a:r>
            <a:r>
              <a:rPr lang="en-US" sz="2400" dirty="0" err="1" smtClean="0"/>
              <a:t>Malik’s</a:t>
            </a:r>
            <a:r>
              <a:rPr lang="en-US" sz="2400" dirty="0" smtClean="0"/>
              <a:t> mother is having him tested for ADHD through his pediatrician’s office.  Two weeks before his suspension, his teacher Ms. Moosewood raised concerns that </a:t>
            </a:r>
            <a:r>
              <a:rPr lang="en-US" sz="2400" dirty="0" err="1" smtClean="0"/>
              <a:t>Malik</a:t>
            </a:r>
            <a:r>
              <a:rPr lang="en-US" sz="2400" dirty="0" smtClean="0"/>
              <a:t> was very distracted in class and often failed to complete timed assignments during class.  Ms. Moosewood said she would talk to the special education coordinator at school about testing </a:t>
            </a:r>
            <a:r>
              <a:rPr lang="en-US" sz="2400" dirty="0" err="1" smtClean="0"/>
              <a:t>Malik</a:t>
            </a:r>
            <a:r>
              <a:rPr lang="en-US" sz="2400" dirty="0" smtClean="0"/>
              <a:t>, but recommended that his mother should go ahead and have </a:t>
            </a:r>
            <a:r>
              <a:rPr lang="en-US" sz="2400" dirty="0" err="1" smtClean="0"/>
              <a:t>Malik</a:t>
            </a:r>
            <a:r>
              <a:rPr lang="en-US" sz="2400" dirty="0" smtClean="0"/>
              <a:t> tested through their family physician since ADHD is a medical diagnosis.  </a:t>
            </a:r>
          </a:p>
          <a:p>
            <a:pPr lvl="1">
              <a:buNone/>
            </a:pPr>
            <a:endParaRPr lang="en-US" sz="2000" dirty="0" smtClean="0"/>
          </a:p>
          <a:p>
            <a:pPr lvl="1">
              <a:buNone/>
            </a:pPr>
            <a:endParaRPr lang="en-US" sz="2000" dirty="0" smtClean="0"/>
          </a:p>
          <a:p>
            <a:pPr lvl="1"/>
            <a:endParaRPr lang="en-US" sz="2000" dirty="0" smtClean="0"/>
          </a:p>
          <a:p>
            <a:pPr lvl="1">
              <a:buNone/>
            </a:pPr>
            <a:endParaRPr lang="en-US" sz="2000" dirty="0" smtClean="0"/>
          </a:p>
          <a:p>
            <a:endParaRPr lang="en-US" sz="2400" dirty="0" smtClean="0"/>
          </a:p>
        </p:txBody>
      </p:sp>
      <p:sp>
        <p:nvSpPr>
          <p:cNvPr id="4" name="Slide Number Placeholder 3"/>
          <p:cNvSpPr>
            <a:spLocks noGrp="1"/>
          </p:cNvSpPr>
          <p:nvPr>
            <p:ph type="sldNum" sz="quarter" idx="12"/>
          </p:nvPr>
        </p:nvSpPr>
        <p:spPr/>
        <p:txBody>
          <a:bodyPr/>
          <a:lstStyle/>
          <a:p>
            <a:fld id="{30AA0C90-75FB-4632-BAB6-127D05FC839D}" type="slidenum">
              <a:rPr lang="en-US" smtClean="0"/>
              <a:pPr/>
              <a:t>50</a:t>
            </a:fld>
            <a:endParaRPr lang="en-US"/>
          </a:p>
        </p:txBody>
      </p:sp>
    </p:spTree>
    <p:extLst>
      <p:ext uri="{BB962C8B-B14F-4D97-AF65-F5344CB8AC3E}">
        <p14:creationId xmlns:p14="http://schemas.microsoft.com/office/powerpoint/2010/main" val="294110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#3 – SPED/Discipline</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Is </a:t>
            </a:r>
            <a:r>
              <a:rPr lang="en-US" dirty="0" err="1" smtClean="0"/>
              <a:t>Malik</a:t>
            </a:r>
            <a:r>
              <a:rPr lang="en-US" dirty="0" smtClean="0"/>
              <a:t> entitled to procedural safeguards before he is expelled?  On what basis?</a:t>
            </a:r>
          </a:p>
          <a:p>
            <a:pPr marL="514350" lvl="0" indent="-514350">
              <a:buFont typeface="+mj-lt"/>
              <a:buAutoNum type="arabicPeriod"/>
            </a:pPr>
            <a:r>
              <a:rPr lang="en-US" dirty="0" smtClean="0"/>
              <a:t>Is this a special circumstance in which a student may be removed from school regardless of whether the behavior is a manifestation of his disability? </a:t>
            </a:r>
          </a:p>
          <a:p>
            <a:pPr marL="514350" lvl="0" indent="-514350">
              <a:buFont typeface="+mj-lt"/>
              <a:buAutoNum type="arabicPeriod"/>
            </a:pPr>
            <a:r>
              <a:rPr lang="en-US" dirty="0" smtClean="0"/>
              <a:t>What are your arguments at the Manifestation Determination Review?</a:t>
            </a:r>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51</a:t>
            </a:fld>
            <a:endParaRPr lang="en-US"/>
          </a:p>
        </p:txBody>
      </p:sp>
    </p:spTree>
    <p:extLst>
      <p:ext uri="{BB962C8B-B14F-4D97-AF65-F5344CB8AC3E}">
        <p14:creationId xmlns:p14="http://schemas.microsoft.com/office/powerpoint/2010/main" val="3472108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Defense Strategy</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Is the principal correct that she had no discretion in this situation? (I.e., is it a zero tolerance offense?)</a:t>
            </a:r>
          </a:p>
          <a:p>
            <a:pPr marL="514350" lvl="0" indent="-514350">
              <a:buFont typeface="+mj-lt"/>
              <a:buAutoNum type="arabicPeriod"/>
            </a:pPr>
            <a:r>
              <a:rPr lang="en-US" dirty="0" smtClean="0"/>
              <a:t>If not, what are your arguments against expulsion?</a:t>
            </a:r>
          </a:p>
          <a:p>
            <a:pPr marL="514350" lvl="0" indent="-514350">
              <a:buFont typeface="+mj-lt"/>
              <a:buAutoNum type="arabicPeriod"/>
            </a:pPr>
            <a:r>
              <a:rPr lang="en-US" dirty="0" smtClean="0"/>
              <a:t>This incident occurred on May 5</a:t>
            </a:r>
            <a:r>
              <a:rPr lang="en-US" baseline="30000" dirty="0" smtClean="0"/>
              <a:t>th</a:t>
            </a:r>
            <a:r>
              <a:rPr lang="en-US" dirty="0" smtClean="0"/>
              <a:t>, and the hearing is scheduled for June 5</a:t>
            </a:r>
            <a:r>
              <a:rPr lang="en-US" baseline="30000" dirty="0" smtClean="0"/>
              <a:t>th</a:t>
            </a:r>
            <a:r>
              <a:rPr lang="en-US" dirty="0" smtClean="0"/>
              <a:t>.  Is it timely? </a:t>
            </a:r>
          </a:p>
          <a:p>
            <a:endParaRPr lang="en-US"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52</a:t>
            </a:fld>
            <a:endParaRPr lang="en-US"/>
          </a:p>
        </p:txBody>
      </p:sp>
    </p:spTree>
    <p:extLst>
      <p:ext uri="{BB962C8B-B14F-4D97-AF65-F5344CB8AC3E}">
        <p14:creationId xmlns:p14="http://schemas.microsoft.com/office/powerpoint/2010/main" val="392857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Helpful Links</a:t>
            </a:r>
            <a:endParaRPr lang="en-US" sz="4800" dirty="0"/>
          </a:p>
        </p:txBody>
      </p:sp>
      <p:sp>
        <p:nvSpPr>
          <p:cNvPr id="3" name="Content Placeholder 2"/>
          <p:cNvSpPr>
            <a:spLocks noGrp="1"/>
          </p:cNvSpPr>
          <p:nvPr>
            <p:ph idx="1"/>
          </p:nvPr>
        </p:nvSpPr>
        <p:spPr>
          <a:xfrm>
            <a:off x="762000" y="2286000"/>
            <a:ext cx="7772400" cy="2743200"/>
          </a:xfrm>
        </p:spPr>
        <p:txBody>
          <a:bodyPr/>
          <a:lstStyle/>
          <a:p>
            <a:pPr>
              <a:buFont typeface="Arial" panose="020B0604020202020204" pitchFamily="34" charset="0"/>
              <a:buChar char="•"/>
            </a:pPr>
            <a:r>
              <a:rPr lang="en-US" sz="1600" b="1" dirty="0">
                <a:solidFill>
                  <a:schemeClr val="accent4">
                    <a:lumMod val="75000"/>
                    <a:lumOff val="25000"/>
                  </a:schemeClr>
                </a:solidFill>
              </a:rPr>
              <a:t>Legal Services for Children Expulsion Defense Manual: </a:t>
            </a:r>
          </a:p>
          <a:p>
            <a:pPr marL="0" indent="0">
              <a:buNone/>
            </a:pPr>
            <a:r>
              <a:rPr lang="en-US" sz="1600" dirty="0">
                <a:solidFill>
                  <a:srgbClr val="00B050"/>
                </a:solidFill>
                <a:hlinkClick r:id="rId2"/>
              </a:rPr>
              <a:t>http://www.lsc-sf.org/lsc-resource-library/?_</a:t>
            </a:r>
            <a:r>
              <a:rPr lang="en-US" sz="1600" dirty="0" smtClean="0">
                <a:solidFill>
                  <a:srgbClr val="00B050"/>
                </a:solidFill>
                <a:hlinkClick r:id="rId2"/>
              </a:rPr>
              <a:t>sft_subject=1_lsc-pro-bono-program</a:t>
            </a:r>
            <a:endParaRPr lang="en-US" sz="1600" dirty="0" smtClean="0">
              <a:solidFill>
                <a:srgbClr val="00B050"/>
              </a:solidFill>
            </a:endParaRPr>
          </a:p>
          <a:p>
            <a:pPr>
              <a:buFont typeface="Arial" panose="020B0604020202020204" pitchFamily="34" charset="0"/>
              <a:buChar char="•"/>
            </a:pPr>
            <a:r>
              <a:rPr lang="en-US" sz="1600" b="1" dirty="0">
                <a:solidFill>
                  <a:schemeClr val="accent4">
                    <a:lumMod val="75000"/>
                    <a:lumOff val="25000"/>
                  </a:schemeClr>
                </a:solidFill>
              </a:rPr>
              <a:t>Public Counsel Community Toolkit:</a:t>
            </a:r>
          </a:p>
          <a:p>
            <a:pPr marL="0" indent="0">
              <a:buNone/>
            </a:pPr>
            <a:r>
              <a:rPr lang="en-US" sz="1600" dirty="0">
                <a:solidFill>
                  <a:srgbClr val="00B050"/>
                </a:solidFill>
                <a:hlinkClick r:id="rId3"/>
              </a:rPr>
              <a:t>http://www.fixschooldiscipline.org/community-toolkit</a:t>
            </a:r>
            <a:r>
              <a:rPr lang="en-US" sz="1600" dirty="0" smtClean="0">
                <a:solidFill>
                  <a:srgbClr val="00B050"/>
                </a:solidFill>
                <a:hlinkClick r:id="rId3"/>
              </a:rPr>
              <a:t>/</a:t>
            </a:r>
            <a:endParaRPr lang="en-US" sz="1600" dirty="0">
              <a:solidFill>
                <a:srgbClr val="00B050"/>
              </a:solidFill>
            </a:endParaRPr>
          </a:p>
          <a:p>
            <a:pPr>
              <a:buFont typeface="Arial" panose="020B0604020202020204" pitchFamily="34" charset="0"/>
              <a:buChar char="•"/>
            </a:pPr>
            <a:r>
              <a:rPr lang="en-US" sz="1600" b="1" dirty="0">
                <a:solidFill>
                  <a:schemeClr val="accent4">
                    <a:lumMod val="75000"/>
                    <a:lumOff val="25000"/>
                  </a:schemeClr>
                </a:solidFill>
              </a:rPr>
              <a:t>American Civil Liberties Union of Nor Cal</a:t>
            </a:r>
          </a:p>
          <a:p>
            <a:pPr marL="0" indent="0">
              <a:buNone/>
            </a:pPr>
            <a:r>
              <a:rPr lang="en-US" sz="1600" dirty="0">
                <a:solidFill>
                  <a:srgbClr val="00B050"/>
                </a:solidFill>
              </a:rPr>
              <a:t>https://</a:t>
            </a:r>
            <a:r>
              <a:rPr lang="en-US" sz="1600" dirty="0" smtClean="0">
                <a:solidFill>
                  <a:srgbClr val="00B050"/>
                </a:solidFill>
              </a:rPr>
              <a:t>www.aclunc.org/our-work/know-your-rights/school-discipline</a:t>
            </a:r>
            <a:endParaRPr lang="en-US" sz="1600" b="1" dirty="0" smtClean="0">
              <a:solidFill>
                <a:schemeClr val="accent4">
                  <a:lumMod val="75000"/>
                  <a:lumOff val="25000"/>
                </a:schemeClr>
              </a:solidFill>
            </a:endParaRPr>
          </a:p>
          <a:p>
            <a:pPr>
              <a:buFont typeface="Arial" panose="020B0604020202020204" pitchFamily="34" charset="0"/>
              <a:buChar char="•"/>
            </a:pPr>
            <a:r>
              <a:rPr lang="en-US" sz="1600" b="1" dirty="0" smtClean="0">
                <a:solidFill>
                  <a:schemeClr val="accent4">
                    <a:lumMod val="75000"/>
                    <a:lumOff val="25000"/>
                  </a:schemeClr>
                </a:solidFill>
              </a:rPr>
              <a:t>California </a:t>
            </a:r>
            <a:r>
              <a:rPr lang="en-US" sz="1600" b="1" dirty="0">
                <a:solidFill>
                  <a:schemeClr val="accent4">
                    <a:lumMod val="75000"/>
                    <a:lumOff val="25000"/>
                  </a:schemeClr>
                </a:solidFill>
              </a:rPr>
              <a:t>Department of Education </a:t>
            </a:r>
            <a:r>
              <a:rPr lang="en-US" sz="1600" b="1" dirty="0" err="1">
                <a:solidFill>
                  <a:schemeClr val="accent4">
                    <a:lumMod val="75000"/>
                    <a:lumOff val="25000"/>
                  </a:schemeClr>
                </a:solidFill>
              </a:rPr>
              <a:t>DataQuest</a:t>
            </a:r>
            <a:r>
              <a:rPr lang="en-US" sz="1600" b="1" dirty="0">
                <a:solidFill>
                  <a:schemeClr val="accent4">
                    <a:lumMod val="75000"/>
                    <a:lumOff val="25000"/>
                  </a:schemeClr>
                </a:solidFill>
              </a:rPr>
              <a:t>: </a:t>
            </a:r>
          </a:p>
          <a:p>
            <a:pPr marL="0" indent="0">
              <a:buNone/>
            </a:pPr>
            <a:r>
              <a:rPr lang="en-US" sz="1600" dirty="0">
                <a:solidFill>
                  <a:srgbClr val="00B050"/>
                </a:solidFill>
              </a:rPr>
              <a:t>http://data1.cde.ca.gov/dataquest/</a:t>
            </a:r>
          </a:p>
          <a:p>
            <a:pPr>
              <a:buFont typeface="Wingdings" panose="05000000000000000000" pitchFamily="2" charset="2"/>
              <a:buChar char="Ø"/>
            </a:pPr>
            <a:endParaRPr lang="en-US" sz="1600" dirty="0" smtClean="0">
              <a:solidFill>
                <a:srgbClr val="00B050"/>
              </a:solidFill>
            </a:endParaRPr>
          </a:p>
          <a:p>
            <a:pPr>
              <a:buFont typeface="Wingdings" panose="05000000000000000000" pitchFamily="2" charset="2"/>
              <a:buChar char="Ø"/>
            </a:pPr>
            <a:endParaRPr lang="en-US" sz="2600" b="1" dirty="0" smtClean="0">
              <a:solidFill>
                <a:srgbClr val="00B050"/>
              </a:solidFill>
            </a:endParaRPr>
          </a:p>
        </p:txBody>
      </p:sp>
      <p:pic>
        <p:nvPicPr>
          <p:cNvPr id="4" name="Picture 2" descr="http://pncminnesota.files.wordpress.com/2012/08/handsupweb2.jpg">
            <a:extLst>
              <a:ext uri="{FF2B5EF4-FFF2-40B4-BE49-F238E27FC236}">
                <a16:creationId xmlns:a16="http://schemas.microsoft.com/office/drawing/2014/main" id="{454E3C40-0663-4DF1-A10A-C0F3B55440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02" b="11145"/>
          <a:stretch/>
        </p:blipFill>
        <p:spPr bwMode="auto">
          <a:xfrm>
            <a:off x="762000" y="5029200"/>
            <a:ext cx="8229600" cy="1845276"/>
          </a:xfrm>
          <a:prstGeom prst="rect">
            <a:avLst/>
          </a:prstGeom>
          <a:noFill/>
          <a:ln w="38100">
            <a:solidFill>
              <a:srgbClr val="0D838A"/>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0AA0C90-75FB-4632-BAB6-127D05FC839D}" type="slidenum">
              <a:rPr lang="en-US" smtClean="0"/>
              <a:pPr/>
              <a:t>53</a:t>
            </a:fld>
            <a:endParaRPr lang="en-US"/>
          </a:p>
        </p:txBody>
      </p:sp>
    </p:spTree>
    <p:extLst>
      <p:ext uri="{BB962C8B-B14F-4D97-AF65-F5344CB8AC3E}">
        <p14:creationId xmlns:p14="http://schemas.microsoft.com/office/powerpoint/2010/main" val="1556151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0" indent="0" algn="ctr">
              <a:buNone/>
            </a:pPr>
            <a:r>
              <a:rPr lang="en-US" b="1" dirty="0" smtClean="0"/>
              <a:t>To join our Pro Bono Panel:</a:t>
            </a:r>
          </a:p>
          <a:p>
            <a:pPr marL="0" indent="0" algn="ctr">
              <a:buNone/>
            </a:pPr>
            <a:r>
              <a:rPr lang="en-US" sz="2400" dirty="0" smtClean="0"/>
              <a:t>Submit an application at </a:t>
            </a:r>
          </a:p>
          <a:p>
            <a:pPr marL="0" indent="0" algn="ctr">
              <a:buNone/>
            </a:pPr>
            <a:r>
              <a:rPr lang="en-US" sz="2400" dirty="0" smtClean="0">
                <a:hlinkClick r:id="rId2"/>
              </a:rPr>
              <a:t>https</a:t>
            </a:r>
            <a:r>
              <a:rPr lang="en-US" sz="2400" dirty="0">
                <a:hlinkClick r:id="rId2"/>
              </a:rPr>
              <a:t>://www.lsc-sf.org/es/pro-bono-panel</a:t>
            </a:r>
            <a:r>
              <a:rPr lang="en-US" sz="2400" dirty="0" smtClean="0">
                <a:hlinkClick r:id="rId2"/>
              </a:rPr>
              <a:t>/</a:t>
            </a:r>
            <a:endParaRPr lang="en-US" sz="2400" dirty="0" smtClean="0"/>
          </a:p>
          <a:p>
            <a:pPr marL="0" indent="0" algn="ctr">
              <a:buNone/>
            </a:pPr>
            <a:endParaRPr lang="en-US" dirty="0"/>
          </a:p>
          <a:p>
            <a:pPr marL="0" indent="0" algn="ctr">
              <a:buNone/>
            </a:pPr>
            <a:r>
              <a:rPr lang="en-US" b="1" dirty="0" smtClean="0"/>
              <a:t>More questions? </a:t>
            </a:r>
          </a:p>
          <a:p>
            <a:pPr marL="0" indent="0" algn="ctr">
              <a:buNone/>
            </a:pPr>
            <a:r>
              <a:rPr lang="en-US" sz="2400" dirty="0" smtClean="0"/>
              <a:t>Contact Pro Bono Director Ashley Melwani at </a:t>
            </a:r>
          </a:p>
          <a:p>
            <a:pPr marL="0" indent="0" algn="ctr">
              <a:buNone/>
            </a:pPr>
            <a:r>
              <a:rPr lang="en-US" sz="2400" dirty="0" smtClean="0"/>
              <a:t>(415) 780-6346 or ashley@lsc-sf.org</a:t>
            </a:r>
            <a:endParaRPr lang="en-US" sz="2400" dirty="0"/>
          </a:p>
        </p:txBody>
      </p:sp>
      <p:sp>
        <p:nvSpPr>
          <p:cNvPr id="4" name="Slide Number Placeholder 3"/>
          <p:cNvSpPr>
            <a:spLocks noGrp="1"/>
          </p:cNvSpPr>
          <p:nvPr>
            <p:ph type="sldNum" sz="quarter" idx="12"/>
          </p:nvPr>
        </p:nvSpPr>
        <p:spPr/>
        <p:txBody>
          <a:bodyPr/>
          <a:lstStyle/>
          <a:p>
            <a:fld id="{30AA0C90-75FB-4632-BAB6-127D05FC839D}" type="slidenum">
              <a:rPr lang="en-US" smtClean="0"/>
              <a:pPr/>
              <a:t>54</a:t>
            </a:fld>
            <a:endParaRPr lang="en-US"/>
          </a:p>
        </p:txBody>
      </p:sp>
    </p:spTree>
    <p:extLst>
      <p:ext uri="{BB962C8B-B14F-4D97-AF65-F5344CB8AC3E}">
        <p14:creationId xmlns:p14="http://schemas.microsoft.com/office/powerpoint/2010/main" val="169834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These Cases Matter?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62200"/>
            <a:ext cx="6858000" cy="3857625"/>
          </a:xfrm>
        </p:spPr>
      </p:pic>
      <p:sp>
        <p:nvSpPr>
          <p:cNvPr id="5" name="TextBox 4"/>
          <p:cNvSpPr txBox="1"/>
          <p:nvPr/>
        </p:nvSpPr>
        <p:spPr>
          <a:xfrm>
            <a:off x="1600200" y="6385256"/>
            <a:ext cx="5383924" cy="646331"/>
          </a:xfrm>
          <a:prstGeom prst="rect">
            <a:avLst/>
          </a:prstGeom>
          <a:noFill/>
        </p:spPr>
        <p:txBody>
          <a:bodyPr wrap="square" rtlCol="0">
            <a:spAutoFit/>
          </a:bodyPr>
          <a:lstStyle/>
          <a:p>
            <a:r>
              <a:rPr lang="en-US" dirty="0">
                <a:hlinkClick r:id="rId4"/>
              </a:rPr>
              <a:t>https://www.youtube.com/watch?v=HoKkasEyDOI</a:t>
            </a:r>
            <a:endParaRPr lang="en-US" dirty="0"/>
          </a:p>
          <a:p>
            <a:endParaRPr lang="en-US" dirty="0"/>
          </a:p>
        </p:txBody>
      </p:sp>
      <p:sp>
        <p:nvSpPr>
          <p:cNvPr id="6" name="Slide Number Placeholder 5"/>
          <p:cNvSpPr>
            <a:spLocks noGrp="1"/>
          </p:cNvSpPr>
          <p:nvPr>
            <p:ph type="sldNum" sz="quarter" idx="12"/>
          </p:nvPr>
        </p:nvSpPr>
        <p:spPr/>
        <p:txBody>
          <a:bodyPr/>
          <a:lstStyle/>
          <a:p>
            <a:fld id="{30AA0C90-75FB-4632-BAB6-127D05FC839D}" type="slidenum">
              <a:rPr lang="en-US" smtClean="0"/>
              <a:pPr/>
              <a:t>6</a:t>
            </a:fld>
            <a:endParaRPr lang="en-US"/>
          </a:p>
        </p:txBody>
      </p:sp>
    </p:spTree>
    <p:extLst>
      <p:ext uri="{BB962C8B-B14F-4D97-AF65-F5344CB8AC3E}">
        <p14:creationId xmlns:p14="http://schemas.microsoft.com/office/powerpoint/2010/main" val="24815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Disproportionality</a:t>
            </a:r>
            <a:endParaRPr lang="en-US" dirty="0"/>
          </a:p>
        </p:txBody>
      </p:sp>
      <p:sp>
        <p:nvSpPr>
          <p:cNvPr id="3" name="Content Placeholder 2"/>
          <p:cNvSpPr>
            <a:spLocks noGrp="1"/>
          </p:cNvSpPr>
          <p:nvPr>
            <p:ph idx="1"/>
          </p:nvPr>
        </p:nvSpPr>
        <p:spPr>
          <a:xfrm>
            <a:off x="685800" y="2286000"/>
            <a:ext cx="4267199" cy="3657600"/>
          </a:xfrm>
        </p:spPr>
        <p:txBody>
          <a:bodyPr/>
          <a:lstStyle/>
          <a:p>
            <a:r>
              <a:rPr lang="en-US" sz="1800" dirty="0" smtClean="0"/>
              <a:t>It is </a:t>
            </a:r>
            <a:r>
              <a:rPr lang="en-US" sz="1800" i="1" dirty="0" smtClean="0"/>
              <a:t>not</a:t>
            </a:r>
            <a:r>
              <a:rPr lang="en-US" sz="1800" dirty="0" smtClean="0"/>
              <a:t> that Black students </a:t>
            </a:r>
            <a:r>
              <a:rPr lang="en-US" sz="1800" dirty="0"/>
              <a:t>are misbehaving </a:t>
            </a:r>
            <a:r>
              <a:rPr lang="en-US" sz="1800" dirty="0" smtClean="0"/>
              <a:t>more;</a:t>
            </a:r>
          </a:p>
          <a:p>
            <a:endParaRPr lang="en-US" sz="1800" dirty="0" smtClean="0"/>
          </a:p>
          <a:p>
            <a:r>
              <a:rPr lang="en-US" sz="1800" dirty="0" smtClean="0"/>
              <a:t>Studies show that when poverty factors are taken out of the equation, </a:t>
            </a:r>
            <a:r>
              <a:rPr lang="en-US" sz="1800" dirty="0"/>
              <a:t>higher percentages of </a:t>
            </a:r>
            <a:r>
              <a:rPr lang="en-US" sz="1800" dirty="0" smtClean="0"/>
              <a:t>white </a:t>
            </a:r>
            <a:r>
              <a:rPr lang="en-US" sz="1800" dirty="0"/>
              <a:t>students were disciplined on more serious </a:t>
            </a:r>
            <a:r>
              <a:rPr lang="en-US" sz="1800" dirty="0" smtClean="0"/>
              <a:t>grounds</a:t>
            </a:r>
            <a:r>
              <a:rPr lang="en-US" sz="1800" dirty="0"/>
              <a:t>, such as possessing drugs or carrying a </a:t>
            </a:r>
            <a:r>
              <a:rPr lang="en-US" sz="1800" dirty="0" smtClean="0"/>
              <a:t>weapon;</a:t>
            </a:r>
          </a:p>
          <a:p>
            <a:endParaRPr lang="en-US" sz="1800" dirty="0" smtClean="0"/>
          </a:p>
          <a:p>
            <a:r>
              <a:rPr lang="en-US" sz="1800" dirty="0"/>
              <a:t>Black students are receiving harsher punishments when it comes to misbehavior that requires a more subjective </a:t>
            </a:r>
            <a:r>
              <a:rPr lang="en-US" sz="1800" dirty="0" smtClean="0"/>
              <a:t>evaluation.  (Implicit Bias)</a:t>
            </a:r>
            <a:endParaRPr lang="en-US" sz="1800" dirty="0"/>
          </a:p>
        </p:txBody>
      </p:sp>
      <p:pic>
        <p:nvPicPr>
          <p:cNvPr id="5" name="Picture 2" descr="http://educationpolicy.air.org/sites/default/files/PoirierOsher.png">
            <a:extLst>
              <a:ext uri="{FF2B5EF4-FFF2-40B4-BE49-F238E27FC236}">
                <a16:creationId xmlns:a16="http://schemas.microsoft.com/office/drawing/2014/main" id="{1BD2FABC-19F0-4F97-A6DC-18ADD68BB6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90800"/>
            <a:ext cx="3581400" cy="4038600"/>
          </a:xfrm>
          <a:prstGeom prst="rect">
            <a:avLst/>
          </a:prstGeom>
          <a:noFill/>
          <a:ln w="38100">
            <a:solidFill>
              <a:srgbClr val="0D838A"/>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0AA0C90-75FB-4632-BAB6-127D05FC839D}" type="slidenum">
              <a:rPr lang="en-US" smtClean="0"/>
              <a:pPr/>
              <a:t>7</a:t>
            </a:fld>
            <a:endParaRPr lang="en-US"/>
          </a:p>
        </p:txBody>
      </p:sp>
    </p:spTree>
    <p:extLst>
      <p:ext uri="{BB962C8B-B14F-4D97-AF65-F5344CB8AC3E}">
        <p14:creationId xmlns:p14="http://schemas.microsoft.com/office/powerpoint/2010/main" val="287486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29C277F-8A6E-1842-BA1F-94FAC1243EAE}"/>
              </a:ext>
            </a:extLst>
          </p:cNvPr>
          <p:cNvGraphicFramePr/>
          <p:nvPr>
            <p:extLst>
              <p:ext uri="{D42A27DB-BD31-4B8C-83A1-F6EECF244321}">
                <p14:modId xmlns:p14="http://schemas.microsoft.com/office/powerpoint/2010/main" val="1570783041"/>
              </p:ext>
            </p:extLst>
          </p:nvPr>
        </p:nvGraphicFramePr>
        <p:xfrm>
          <a:off x="152400" y="152400"/>
          <a:ext cx="88392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55F3A0A5-774A-C243-95FE-307AA650F624}" type="slidenum">
              <a:rPr lang="en-US" smtClean="0"/>
              <a:t>8</a:t>
            </a:fld>
            <a:endParaRPr lang="en-US"/>
          </a:p>
        </p:txBody>
      </p:sp>
    </p:spTree>
    <p:extLst>
      <p:ext uri="{BB962C8B-B14F-4D97-AF65-F5344CB8AC3E}">
        <p14:creationId xmlns:p14="http://schemas.microsoft.com/office/powerpoint/2010/main" val="27468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29C277F-8A6E-1842-BA1F-94FAC1243EAE}"/>
              </a:ext>
            </a:extLst>
          </p:cNvPr>
          <p:cNvGraphicFramePr/>
          <p:nvPr>
            <p:extLst>
              <p:ext uri="{D42A27DB-BD31-4B8C-83A1-F6EECF244321}">
                <p14:modId xmlns:p14="http://schemas.microsoft.com/office/powerpoint/2010/main" val="4189963234"/>
              </p:ext>
            </p:extLst>
          </p:nvPr>
        </p:nvGraphicFramePr>
        <p:xfrm>
          <a:off x="152400" y="152400"/>
          <a:ext cx="88392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55F3A0A5-774A-C243-95FE-307AA650F624}" type="slidenum">
              <a:rPr lang="en-US" smtClean="0"/>
              <a:t>9</a:t>
            </a:fld>
            <a:endParaRPr lang="en-US"/>
          </a:p>
        </p:txBody>
      </p:sp>
    </p:spTree>
    <p:extLst>
      <p:ext uri="{BB962C8B-B14F-4D97-AF65-F5344CB8AC3E}">
        <p14:creationId xmlns:p14="http://schemas.microsoft.com/office/powerpoint/2010/main" val="1521164976"/>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Capsules">
      <a:dk1>
        <a:srgbClr val="003366"/>
      </a:dk1>
      <a:lt1>
        <a:srgbClr val="FFFFFF"/>
      </a:lt1>
      <a:dk2>
        <a:srgbClr val="A7A7A7"/>
      </a:dk2>
      <a:lt2>
        <a:srgbClr val="535353"/>
      </a:lt2>
      <a:accent1>
        <a:srgbClr val="33CCCC"/>
      </a:accent1>
      <a:accent2>
        <a:srgbClr val="99CC99"/>
      </a:accent2>
      <a:accent3>
        <a:srgbClr val="9BBB59"/>
      </a:accent3>
      <a:accent4>
        <a:srgbClr val="8064A2"/>
      </a:accent4>
      <a:accent5>
        <a:srgbClr val="4BACC6"/>
      </a:accent5>
      <a:accent6>
        <a:srgbClr val="F79646"/>
      </a:accent6>
      <a:hlink>
        <a:srgbClr val="0000FF"/>
      </a:hlink>
      <a:folHlink>
        <a:srgbClr val="FF00FF"/>
      </a:folHlink>
    </a:clrScheme>
    <a:fontScheme name="Capsules">
      <a:majorFont>
        <a:latin typeface="Arial"/>
        <a:ea typeface="Arial"/>
        <a:cs typeface="Arial"/>
      </a:majorFont>
      <a:minorFont>
        <a:latin typeface="Helvetica"/>
        <a:ea typeface="Helvetica"/>
        <a:cs typeface="Helvetica"/>
      </a:minorFont>
    </a:fontScheme>
    <a:fmtScheme name="Capsu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20856</TotalTime>
  <Words>6882</Words>
  <Application>Microsoft Office PowerPoint</Application>
  <PresentationFormat>On-screen Show (4:3)</PresentationFormat>
  <Paragraphs>683</Paragraphs>
  <Slides>54</Slides>
  <Notes>44</Notes>
  <HiddenSlides>8</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9" baseType="lpstr">
      <vt:lpstr>Arial</vt:lpstr>
      <vt:lpstr>Arial Black</vt:lpstr>
      <vt:lpstr>Bookman Old Style</vt:lpstr>
      <vt:lpstr>Calibri</vt:lpstr>
      <vt:lpstr>Calibri Light</vt:lpstr>
      <vt:lpstr>Garamond</vt:lpstr>
      <vt:lpstr>Helvetica</vt:lpstr>
      <vt:lpstr>Segoe UI Black</vt:lpstr>
      <vt:lpstr>Symbol</vt:lpstr>
      <vt:lpstr>Times New Roman</vt:lpstr>
      <vt:lpstr>Wingdings</vt:lpstr>
      <vt:lpstr>Capsules</vt:lpstr>
      <vt:lpstr>1_Capsules</vt:lpstr>
      <vt:lpstr>Office Theme</vt:lpstr>
      <vt:lpstr>Photo Editor Photo</vt:lpstr>
      <vt:lpstr>Defending Students Facing Suspension &amp; Expulsion Vinson &amp; Elkins Training 9/23/2019</vt:lpstr>
      <vt:lpstr>Legal Services for Children</vt:lpstr>
      <vt:lpstr>Practice Areas</vt:lpstr>
      <vt:lpstr>Pro Bono Project</vt:lpstr>
      <vt:lpstr>How do these cases come to me?</vt:lpstr>
      <vt:lpstr>Why Do These Cases Matter?</vt:lpstr>
      <vt:lpstr>Racial Disproportionality</vt:lpstr>
      <vt:lpstr>PowerPoint Presentation</vt:lpstr>
      <vt:lpstr>PowerPoint Presentation</vt:lpstr>
      <vt:lpstr>PowerPoint Presentation</vt:lpstr>
      <vt:lpstr>Three Basic Principles About California School Discipline</vt:lpstr>
      <vt:lpstr>PowerPoint Presentation</vt:lpstr>
      <vt:lpstr>Initial Suspension </vt:lpstr>
      <vt:lpstr>Extension of Suspension</vt:lpstr>
      <vt:lpstr>PowerPoint Presentation</vt:lpstr>
      <vt:lpstr>Protections for Students with Special Needs</vt:lpstr>
      <vt:lpstr>Students with disabilities</vt:lpstr>
      <vt:lpstr>Manifestation Determination Review (MDR)</vt:lpstr>
      <vt:lpstr>MDR - Zero Tolerance Exception</vt:lpstr>
      <vt:lpstr>Unidentified SpEd Needs?</vt:lpstr>
      <vt:lpstr>Unidentified SpEd Needs (cont.)</vt:lpstr>
      <vt:lpstr>Expulsion </vt:lpstr>
      <vt:lpstr>PowerPoint Presentation</vt:lpstr>
      <vt:lpstr>Procedural &amp; Time Requirements</vt:lpstr>
      <vt:lpstr>“Levels” of Expulsion Recommendations</vt:lpstr>
      <vt:lpstr>PowerPoint Presentation</vt:lpstr>
      <vt:lpstr>What must the school prove?</vt:lpstr>
      <vt:lpstr>For all other offenses, what must the school prove? </vt:lpstr>
      <vt:lpstr>Alternative Means of Correction</vt:lpstr>
      <vt:lpstr>Jurisdiction: It’s not just conduct at school . . . </vt:lpstr>
      <vt:lpstr>The Expulsion Process</vt:lpstr>
      <vt:lpstr>     First Steps</vt:lpstr>
      <vt:lpstr>Tips for Interviewing Clients</vt:lpstr>
      <vt:lpstr>Determine Case Goals</vt:lpstr>
      <vt:lpstr>The Expulsion Packet</vt:lpstr>
      <vt:lpstr>Pre-hearing steps</vt:lpstr>
      <vt:lpstr>            Settlement Options </vt:lpstr>
      <vt:lpstr>Trauma &amp; School Discipline</vt:lpstr>
      <vt:lpstr>Children with &gt; 3 ACE’s are:</vt:lpstr>
      <vt:lpstr>HEARING PREP</vt:lpstr>
      <vt:lpstr>Expulsion Hearings:  Who Are the Players? </vt:lpstr>
      <vt:lpstr>Expulsion Hearing Format</vt:lpstr>
      <vt:lpstr>Presentation of Evidence</vt:lpstr>
      <vt:lpstr>Witness Testimony  Not Always Required</vt:lpstr>
      <vt:lpstr>Should Client Testify? </vt:lpstr>
      <vt:lpstr>Potential Hearing Outcomes </vt:lpstr>
      <vt:lpstr>Procedural Protections Post-Hearing</vt:lpstr>
      <vt:lpstr>After the Hearing</vt:lpstr>
      <vt:lpstr>Malik Brings Box Cutter to School</vt:lpstr>
      <vt:lpstr>Malik’s Undiagnosed Disability</vt:lpstr>
      <vt:lpstr>Hypothetical #3 – SPED/Discipline</vt:lpstr>
      <vt:lpstr>Developing a Defense Strategy</vt:lpstr>
      <vt:lpstr>Helpful Links</vt:lpstr>
      <vt:lpstr>Next Steps</vt:lpstr>
    </vt:vector>
  </TitlesOfParts>
  <Company>The Door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IMMIGRANT JUVENILE STATUS  The New York Immigration Coalition    September 8, 2005</dc:title>
  <dc:creator>Administrator</dc:creator>
  <cp:lastModifiedBy>Nicole Bates</cp:lastModifiedBy>
  <cp:revision>474</cp:revision>
  <cp:lastPrinted>2018-03-13T16:36:17Z</cp:lastPrinted>
  <dcterms:created xsi:type="dcterms:W3CDTF">2005-08-10T22:51:36Z</dcterms:created>
  <dcterms:modified xsi:type="dcterms:W3CDTF">2019-09-11T20:17:13Z</dcterms:modified>
</cp:coreProperties>
</file>