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258" r:id="rId3"/>
    <p:sldId id="368" r:id="rId4"/>
    <p:sldId id="340" r:id="rId5"/>
    <p:sldId id="259" r:id="rId6"/>
    <p:sldId id="260" r:id="rId7"/>
    <p:sldId id="314" r:id="rId8"/>
    <p:sldId id="379" r:id="rId9"/>
    <p:sldId id="375" r:id="rId10"/>
    <p:sldId id="376" r:id="rId11"/>
    <p:sldId id="374" r:id="rId12"/>
    <p:sldId id="341" r:id="rId13"/>
    <p:sldId id="380" r:id="rId14"/>
    <p:sldId id="343" r:id="rId15"/>
    <p:sldId id="333" r:id="rId16"/>
    <p:sldId id="345" r:id="rId17"/>
    <p:sldId id="377" r:id="rId18"/>
    <p:sldId id="315" r:id="rId19"/>
    <p:sldId id="346" r:id="rId20"/>
    <p:sldId id="347" r:id="rId21"/>
    <p:sldId id="348" r:id="rId22"/>
    <p:sldId id="359" r:id="rId23"/>
    <p:sldId id="342" r:id="rId24"/>
    <p:sldId id="266" r:id="rId25"/>
    <p:sldId id="373" r:id="rId26"/>
    <p:sldId id="267" r:id="rId27"/>
    <p:sldId id="381" r:id="rId28"/>
    <p:sldId id="382" r:id="rId29"/>
    <p:sldId id="383" r:id="rId30"/>
    <p:sldId id="371" r:id="rId31"/>
    <p:sldId id="361" r:id="rId32"/>
    <p:sldId id="268" r:id="rId33"/>
    <p:sldId id="269" r:id="rId34"/>
    <p:sldId id="270" r:id="rId35"/>
    <p:sldId id="271" r:id="rId36"/>
    <p:sldId id="362" r:id="rId37"/>
    <p:sldId id="363" r:id="rId38"/>
    <p:sldId id="365" r:id="rId39"/>
    <p:sldId id="272" r:id="rId40"/>
    <p:sldId id="369" r:id="rId41"/>
    <p:sldId id="364" r:id="rId42"/>
    <p:sldId id="273" r:id="rId43"/>
    <p:sldId id="367" r:id="rId44"/>
    <p:sldId id="370" r:id="rId45"/>
    <p:sldId id="366" r:id="rId46"/>
    <p:sldId id="274" r:id="rId47"/>
    <p:sldId id="282" r:id="rId48"/>
    <p:sldId id="275" r:id="rId49"/>
    <p:sldId id="276" r:id="rId50"/>
    <p:sldId id="278" r:id="rId51"/>
    <p:sldId id="349" r:id="rId52"/>
    <p:sldId id="350" r:id="rId53"/>
    <p:sldId id="351" r:id="rId54"/>
    <p:sldId id="352" r:id="rId55"/>
    <p:sldId id="353" r:id="rId56"/>
    <p:sldId id="354" r:id="rId57"/>
    <p:sldId id="355" r:id="rId58"/>
    <p:sldId id="356" r:id="rId59"/>
    <p:sldId id="357" r:id="rId60"/>
    <p:sldId id="358" r:id="rId61"/>
    <p:sldId id="372" r:id="rId62"/>
    <p:sldId id="329" r:id="rId63"/>
  </p:sldIdLst>
  <p:sldSz cx="9144000" cy="6858000" type="screen4x3"/>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3366"/>
        </a:fontRef>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CEC"/>
          </a:solidFill>
        </a:fill>
      </a:tcStyle>
    </a:wholeTbl>
    <a:band2H>
      <a:tcTxStyle/>
      <a:tcStyle>
        <a:tcBdr/>
        <a:fill>
          <a:solidFill>
            <a:srgbClr val="E7F6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3366"/>
        </a:fontRef>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3366"/>
        </a:fontRef>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3366"/>
        </a:fontRef>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3366"/>
        </a:fontRef>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3366"/>
        </a:fontRef>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Ref idx="major">
          <a:srgbClr val="003366"/>
        </a:fontRef>
        <a:srgbClr val="003366"/>
      </a:tcTxStyle>
      <a:tcStyle>
        <a:tcBdr>
          <a:left>
            <a:ln w="12700" cap="flat">
              <a:solidFill>
                <a:srgbClr val="003366"/>
              </a:solidFill>
              <a:prstDash val="solid"/>
              <a:round/>
            </a:ln>
          </a:left>
          <a:right>
            <a:ln w="12700" cap="flat">
              <a:solidFill>
                <a:srgbClr val="003366"/>
              </a:solidFill>
              <a:prstDash val="solid"/>
              <a:round/>
            </a:ln>
          </a:right>
          <a:top>
            <a:ln w="12700" cap="flat">
              <a:solidFill>
                <a:srgbClr val="003366"/>
              </a:solidFill>
              <a:prstDash val="solid"/>
              <a:round/>
            </a:ln>
          </a:top>
          <a:bottom>
            <a:ln w="12700" cap="flat">
              <a:solidFill>
                <a:srgbClr val="003366"/>
              </a:solidFill>
              <a:prstDash val="solid"/>
              <a:round/>
            </a:ln>
          </a:bottom>
          <a:insideH>
            <a:ln w="12700" cap="flat">
              <a:solidFill>
                <a:srgbClr val="003366"/>
              </a:solidFill>
              <a:prstDash val="solid"/>
              <a:round/>
            </a:ln>
          </a:insideH>
          <a:insideV>
            <a:ln w="12700" cap="flat">
              <a:solidFill>
                <a:srgbClr val="003366"/>
              </a:solidFill>
              <a:prstDash val="solid"/>
              <a:round/>
            </a:ln>
          </a:insideV>
        </a:tcBdr>
        <a:fill>
          <a:solidFill>
            <a:srgbClr val="003366">
              <a:alpha val="20000"/>
            </a:srgbClr>
          </a:solidFill>
        </a:fill>
      </a:tcStyle>
    </a:wholeTbl>
    <a:band2H>
      <a:tcTxStyle/>
      <a:tcStyle>
        <a:tcBdr/>
        <a:fill>
          <a:solidFill>
            <a:srgbClr val="FFFFFF"/>
          </a:solidFill>
        </a:fill>
      </a:tcStyle>
    </a:band2H>
    <a:firstCol>
      <a:tcTxStyle b="on" i="off">
        <a:fontRef idx="major">
          <a:srgbClr val="003366"/>
        </a:fontRef>
        <a:srgbClr val="003366"/>
      </a:tcTxStyle>
      <a:tcStyle>
        <a:tcBdr>
          <a:left>
            <a:ln w="12700" cap="flat">
              <a:solidFill>
                <a:srgbClr val="003366"/>
              </a:solidFill>
              <a:prstDash val="solid"/>
              <a:round/>
            </a:ln>
          </a:left>
          <a:right>
            <a:ln w="12700" cap="flat">
              <a:solidFill>
                <a:srgbClr val="003366"/>
              </a:solidFill>
              <a:prstDash val="solid"/>
              <a:round/>
            </a:ln>
          </a:right>
          <a:top>
            <a:ln w="12700" cap="flat">
              <a:solidFill>
                <a:srgbClr val="003366"/>
              </a:solidFill>
              <a:prstDash val="solid"/>
              <a:round/>
            </a:ln>
          </a:top>
          <a:bottom>
            <a:ln w="12700" cap="flat">
              <a:solidFill>
                <a:srgbClr val="003366"/>
              </a:solidFill>
              <a:prstDash val="solid"/>
              <a:round/>
            </a:ln>
          </a:bottom>
          <a:insideH>
            <a:ln w="12700" cap="flat">
              <a:solidFill>
                <a:srgbClr val="003366"/>
              </a:solidFill>
              <a:prstDash val="solid"/>
              <a:round/>
            </a:ln>
          </a:insideH>
          <a:insideV>
            <a:ln w="12700" cap="flat">
              <a:solidFill>
                <a:srgbClr val="003366"/>
              </a:solidFill>
              <a:prstDash val="solid"/>
              <a:round/>
            </a:ln>
          </a:insideV>
        </a:tcBdr>
        <a:fill>
          <a:solidFill>
            <a:srgbClr val="003366">
              <a:alpha val="20000"/>
            </a:srgbClr>
          </a:solidFill>
        </a:fill>
      </a:tcStyle>
    </a:firstCol>
    <a:lastRow>
      <a:tcTxStyle b="on" i="off">
        <a:fontRef idx="major">
          <a:srgbClr val="003366"/>
        </a:fontRef>
        <a:srgbClr val="003366"/>
      </a:tcTxStyle>
      <a:tcStyle>
        <a:tcBdr>
          <a:left>
            <a:ln w="12700" cap="flat">
              <a:solidFill>
                <a:srgbClr val="003366"/>
              </a:solidFill>
              <a:prstDash val="solid"/>
              <a:round/>
            </a:ln>
          </a:left>
          <a:right>
            <a:ln w="12700" cap="flat">
              <a:solidFill>
                <a:srgbClr val="003366"/>
              </a:solidFill>
              <a:prstDash val="solid"/>
              <a:round/>
            </a:ln>
          </a:right>
          <a:top>
            <a:ln w="50800" cap="flat">
              <a:solidFill>
                <a:srgbClr val="003366"/>
              </a:solidFill>
              <a:prstDash val="solid"/>
              <a:round/>
            </a:ln>
          </a:top>
          <a:bottom>
            <a:ln w="12700" cap="flat">
              <a:solidFill>
                <a:srgbClr val="003366"/>
              </a:solidFill>
              <a:prstDash val="solid"/>
              <a:round/>
            </a:ln>
          </a:bottom>
          <a:insideH>
            <a:ln w="12700" cap="flat">
              <a:solidFill>
                <a:srgbClr val="003366"/>
              </a:solidFill>
              <a:prstDash val="solid"/>
              <a:round/>
            </a:ln>
          </a:insideH>
          <a:insideV>
            <a:ln w="12700" cap="flat">
              <a:solidFill>
                <a:srgbClr val="003366"/>
              </a:solidFill>
              <a:prstDash val="solid"/>
              <a:round/>
            </a:ln>
          </a:insideV>
        </a:tcBdr>
        <a:fill>
          <a:noFill/>
        </a:fill>
      </a:tcStyle>
    </a:lastRow>
    <a:firstRow>
      <a:tcTxStyle b="on" i="off">
        <a:fontRef idx="major">
          <a:srgbClr val="003366"/>
        </a:fontRef>
        <a:srgbClr val="003366"/>
      </a:tcTxStyle>
      <a:tcStyle>
        <a:tcBdr>
          <a:left>
            <a:ln w="12700" cap="flat">
              <a:solidFill>
                <a:srgbClr val="003366"/>
              </a:solidFill>
              <a:prstDash val="solid"/>
              <a:round/>
            </a:ln>
          </a:left>
          <a:right>
            <a:ln w="12700" cap="flat">
              <a:solidFill>
                <a:srgbClr val="003366"/>
              </a:solidFill>
              <a:prstDash val="solid"/>
              <a:round/>
            </a:ln>
          </a:right>
          <a:top>
            <a:ln w="12700" cap="flat">
              <a:solidFill>
                <a:srgbClr val="003366"/>
              </a:solidFill>
              <a:prstDash val="solid"/>
              <a:round/>
            </a:ln>
          </a:top>
          <a:bottom>
            <a:ln w="25400" cap="flat">
              <a:solidFill>
                <a:srgbClr val="003366"/>
              </a:solidFill>
              <a:prstDash val="solid"/>
              <a:round/>
            </a:ln>
          </a:bottom>
          <a:insideH>
            <a:ln w="12700" cap="flat">
              <a:solidFill>
                <a:srgbClr val="003366"/>
              </a:solidFill>
              <a:prstDash val="solid"/>
              <a:round/>
            </a:ln>
          </a:insideH>
          <a:insideV>
            <a:ln w="12700" cap="flat">
              <a:solidFill>
                <a:srgbClr val="00336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84" d="100"/>
          <a:sy n="84" d="100"/>
        </p:scale>
        <p:origin x="60" y="60"/>
      </p:cViewPr>
      <p:guideLst>
        <p:guide orient="horz" pos="2160"/>
        <p:guide pos="2880"/>
      </p:guideLst>
    </p:cSldViewPr>
  </p:slideViewPr>
  <p:outlineViewPr>
    <p:cViewPr>
      <p:scale>
        <a:sx n="33" d="100"/>
        <a:sy n="33" d="100"/>
      </p:scale>
      <p:origin x="0" y="-49044"/>
    </p:cViewPr>
  </p:outlineViewPr>
  <p:notesTextViewPr>
    <p:cViewPr>
      <p:scale>
        <a:sx n="1" d="1"/>
        <a:sy n="1" d="1"/>
      </p:scale>
      <p:origin x="0" y="0"/>
    </p:cViewPr>
  </p:notesTextViewPr>
  <p:notesViewPr>
    <p:cSldViewPr>
      <p:cViewPr varScale="1">
        <p:scale>
          <a:sx n="84" d="100"/>
          <a:sy n="84" d="100"/>
        </p:scale>
        <p:origin x="316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7BD49B6-3CE6-4598-9881-3F65A025EAA4}" type="datetimeFigureOut">
              <a:rPr lang="en-US" smtClean="0"/>
              <a:t>9/11/2018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77E2A14-448D-4F75-8A8D-CD23899A9C74}" type="slidenum">
              <a:rPr lang="en-US" smtClean="0"/>
              <a:t>‹#›</a:t>
            </a:fld>
            <a:endParaRPr lang="en-US"/>
          </a:p>
        </p:txBody>
      </p:sp>
    </p:spTree>
    <p:extLst>
      <p:ext uri="{BB962C8B-B14F-4D97-AF65-F5344CB8AC3E}">
        <p14:creationId xmlns:p14="http://schemas.microsoft.com/office/powerpoint/2010/main" val="113107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65225" y="692150"/>
            <a:ext cx="4619625" cy="3463925"/>
          </a:xfrm>
          <a:prstGeom prst="rect">
            <a:avLst/>
          </a:prstGeom>
        </p:spPr>
        <p:txBody>
          <a:bodyPr lIns="92492" tIns="46246" rIns="92492" bIns="46246"/>
          <a:lstStyle/>
          <a:p>
            <a:endParaRPr/>
          </a:p>
        </p:txBody>
      </p:sp>
      <p:sp>
        <p:nvSpPr>
          <p:cNvPr id="38" name="Shape 38"/>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1279924126"/>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mmigrationpolicy.org/sites/default/files/docs/children_in_danger_a_guide_to_the_humanitarian_challenge_at_the_border_final.pdf"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womensrefugeecommission.org/programs/migrant-rights/unaccompanied-children" TargetMode="External"/><Relationship Id="rId4" Type="http://schemas.openxmlformats.org/officeDocument/2006/relationships/hyperlink" Target="http://www.unhcrwashington.org/sites/default/files/1_UAC_Children%20on%20the%20Run_Full%20Report.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cf.hhs.gov/programs/orr/programs/uc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uscis.gov/sites/default/files/files/form/i-914supb.pdf"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acf.hhs.gov/programs/orr/resource/child-traffickin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091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La</a:t>
            </a:r>
            <a:r>
              <a:rPr lang="en-US" baseline="0" dirty="0" smtClean="0"/>
              <a:t> </a:t>
            </a:r>
            <a:r>
              <a:rPr lang="en-US" baseline="0" dirty="0" err="1" smtClean="0"/>
              <a:t>bestia</a:t>
            </a:r>
            <a:endParaRPr lang="en-US" baseline="0" dirty="0" smtClean="0"/>
          </a:p>
          <a:p>
            <a:pPr marL="171450" indent="-171450">
              <a:buFont typeface="Arial"/>
              <a:buChar char="•"/>
            </a:pPr>
            <a:r>
              <a:rPr lang="en-US" baseline="0" dirty="0" err="1" smtClean="0"/>
              <a:t>Hieleras</a:t>
            </a:r>
            <a:endParaRPr lang="en-US" baseline="0" dirty="0" smtClean="0"/>
          </a:p>
        </p:txBody>
      </p:sp>
    </p:spTree>
    <p:extLst>
      <p:ext uri="{BB962C8B-B14F-4D97-AF65-F5344CB8AC3E}">
        <p14:creationId xmlns:p14="http://schemas.microsoft.com/office/powerpoint/2010/main" val="231570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smtClean="0">
                <a:effectLst/>
                <a:latin typeface="+mj-lt"/>
                <a:ea typeface="+mj-ea"/>
                <a:cs typeface="+mj-cs"/>
                <a:sym typeface="Arial"/>
              </a:rPr>
              <a:t>2017 – only shoes data</a:t>
            </a:r>
            <a:r>
              <a:rPr lang="en-US" sz="1200" b="0" i="0" baseline="0" dirty="0" smtClean="0">
                <a:effectLst/>
                <a:latin typeface="+mj-lt"/>
                <a:ea typeface="+mj-ea"/>
                <a:cs typeface="+mj-cs"/>
                <a:sym typeface="Arial"/>
              </a:rPr>
              <a:t> from first two months (ended up exceeding 2015 numbers)</a:t>
            </a:r>
          </a:p>
          <a:p>
            <a:pPr fontAlgn="base"/>
            <a:r>
              <a:rPr lang="en-US" sz="1200" b="0" i="0" baseline="0" dirty="0" smtClean="0">
                <a:effectLst/>
                <a:latin typeface="+mj-lt"/>
                <a:ea typeface="+mj-ea"/>
                <a:cs typeface="+mj-cs"/>
                <a:sym typeface="Arial"/>
              </a:rPr>
              <a:t>2018 – currently up 17% from last year</a:t>
            </a:r>
            <a:endParaRPr lang="en-US" sz="1200" b="0" i="0" dirty="0" smtClean="0">
              <a:effectLst/>
              <a:latin typeface="+mj-lt"/>
              <a:ea typeface="+mj-ea"/>
              <a:cs typeface="+mj-cs"/>
              <a:sym typeface="Arial"/>
            </a:endParaRPr>
          </a:p>
        </p:txBody>
      </p:sp>
    </p:spTree>
    <p:extLst>
      <p:ext uri="{BB962C8B-B14F-4D97-AF65-F5344CB8AC3E}">
        <p14:creationId xmlns:p14="http://schemas.microsoft.com/office/powerpoint/2010/main" val="290117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Unaccompanied immigrant and refugee children are primarily driven to the U.S. by brutal and pervasive violence and human trafficking in the Northern Triangle. Their countries of origin match the overall migration trend of increased immigration from Central America, as immigration from Mexico decreases. • El Salvador, Honduras, and Guatemala are among the most violent countries in the world. </a:t>
            </a:r>
          </a:p>
          <a:p>
            <a:pPr marL="0" indent="0">
              <a:buFont typeface="Arial"/>
              <a:buNone/>
            </a:pPr>
            <a:r>
              <a:rPr lang="en-US" dirty="0" smtClean="0"/>
              <a:t>• Honduras is the most murderous country in the world, with a murder rate of 91.6 murders per 100,000 inhabitants. </a:t>
            </a:r>
          </a:p>
          <a:p>
            <a:pPr marL="0" indent="0">
              <a:buFont typeface="Arial"/>
              <a:buNone/>
            </a:pPr>
            <a:r>
              <a:rPr lang="en-US" dirty="0" smtClean="0"/>
              <a:t>• El Salvador is the next deadliest country with 69.2 murders per 100,000 inhabitants. </a:t>
            </a:r>
          </a:p>
          <a:p>
            <a:pPr marL="0" indent="0">
              <a:buFont typeface="Arial"/>
              <a:buNone/>
            </a:pPr>
            <a:r>
              <a:rPr lang="en-US" dirty="0" smtClean="0"/>
              <a:t>• Guatemala has the sixth highest murder rate at 38.5 murders per 100,000 inhabitants. </a:t>
            </a:r>
          </a:p>
          <a:p>
            <a:pPr marL="0" indent="0">
              <a:buFont typeface="Arial"/>
              <a:buNone/>
            </a:pPr>
            <a:r>
              <a:rPr lang="en-US" dirty="0" smtClean="0"/>
              <a:t>• El Salvador and Guatemala have the world’s highest homicide rates among children and adolescents. </a:t>
            </a:r>
          </a:p>
          <a:p>
            <a:pPr marL="0" indent="0">
              <a:buFont typeface="Arial"/>
              <a:buNone/>
            </a:pPr>
            <a:r>
              <a:rPr lang="en-US" dirty="0" smtClean="0"/>
              <a:t>• More than half of those killed in El Salvador, Honduras, and Guatemala in 2015 were under 30 years of age. </a:t>
            </a:r>
          </a:p>
          <a:p>
            <a:pPr marL="0" indent="0">
              <a:buFont typeface="Arial"/>
              <a:buNone/>
            </a:pPr>
            <a:r>
              <a:rPr lang="en-US" dirty="0" smtClean="0"/>
              <a:t>• El Salvador, Guatemala, and Honduras rank first, third, and seventh, respectively, for rates of female homicides globally </a:t>
            </a:r>
          </a:p>
          <a:p>
            <a:pPr marL="0" indent="0">
              <a:buFont typeface="Arial"/>
              <a:buNone/>
            </a:pPr>
            <a:r>
              <a:rPr lang="en-US" dirty="0" smtClean="0"/>
              <a:t>• More than two-thirds (69%) of victims of sexual and gender-based violence tried to find safety by fleeing elsewhere in their own country, but they continued to experience similar levels of violence even in new locations. </a:t>
            </a:r>
          </a:p>
          <a:p>
            <a:pPr marL="0" indent="0">
              <a:buFont typeface="Arial"/>
              <a:buNone/>
            </a:pPr>
            <a:r>
              <a:rPr lang="en-US" dirty="0" smtClean="0"/>
              <a:t>• According to U.S. government statistics, 82% of 16,077 women from El Salvador, Honduras, and Guatemala, countries who were interviewed by U.S. authorities were found to have a credible fear of persecution or torture and were allowed to pursue their claims for asylum in the United States</a:t>
            </a:r>
          </a:p>
          <a:p>
            <a:pPr marL="0" indent="0">
              <a:buFont typeface="Arial"/>
              <a:buNone/>
            </a:pPr>
            <a:r>
              <a:rPr lang="en-US" baseline="0" dirty="0" smtClean="0"/>
              <a:t>Source: KIND Briefing Book, 2018, citing </a:t>
            </a:r>
            <a:r>
              <a:rPr lang="en-US" dirty="0" smtClean="0"/>
              <a:t>World Atlas, Murder Rate by Country, https://www.worldatlas.com/articles/murder-rates-by-country.html.</a:t>
            </a:r>
            <a:endParaRPr lang="en-US" baseline="0" dirty="0" smtClean="0"/>
          </a:p>
        </p:txBody>
      </p:sp>
    </p:spTree>
    <p:extLst>
      <p:ext uri="{BB962C8B-B14F-4D97-AF65-F5344CB8AC3E}">
        <p14:creationId xmlns:p14="http://schemas.microsoft.com/office/powerpoint/2010/main" val="231570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a:buChar char="•"/>
            </a:pPr>
            <a:r>
              <a:rPr lang="en-US" dirty="0" smtClean="0">
                <a:latin typeface="Calibri"/>
                <a:cs typeface="Calibri"/>
                <a:hlinkClick r:id="rId3"/>
              </a:rPr>
              <a:t>http://www.immigrationpolicy.org/sites/default/files/docs/children_in_danger_a_guide_to_the_humanitarian_challenge_at_the_border_final.pdf</a:t>
            </a:r>
            <a:endParaRPr lang="en-US" dirty="0" smtClean="0">
              <a:latin typeface="Calibri"/>
              <a:cs typeface="Calibri"/>
            </a:endParaRPr>
          </a:p>
          <a:p>
            <a:pPr marL="285750" indent="-285750">
              <a:spcAft>
                <a:spcPts val="600"/>
              </a:spcAft>
              <a:buFont typeface="Arial"/>
              <a:buChar char="•"/>
            </a:pPr>
            <a:r>
              <a:rPr lang="en-US" dirty="0" smtClean="0">
                <a:latin typeface="Calibri"/>
                <a:cs typeface="Calibri"/>
                <a:hlinkClick r:id="rId4"/>
              </a:rPr>
              <a:t>http://www.unhcrwashington.org/sites/default/files/1_UAC_Children%20on%20the%20Run_Full%20Report.pdf</a:t>
            </a:r>
            <a:endParaRPr lang="en-US" dirty="0" smtClean="0">
              <a:latin typeface="Calibri"/>
              <a:cs typeface="Calibri"/>
            </a:endParaRPr>
          </a:p>
          <a:p>
            <a:pPr marL="285750" indent="-285750">
              <a:spcAft>
                <a:spcPts val="600"/>
              </a:spcAft>
              <a:buFont typeface="Arial"/>
              <a:buChar char="•"/>
            </a:pPr>
            <a:r>
              <a:rPr lang="en-US" dirty="0" smtClean="0">
                <a:latin typeface="Calibri"/>
                <a:cs typeface="Calibri"/>
                <a:hlinkClick r:id="rId5"/>
              </a:rPr>
              <a:t>http://www.womensrefugeecommission.org/programs/migrant-rights/unaccompanied-children</a:t>
            </a:r>
            <a:endParaRPr lang="en-US" dirty="0" smtClean="0">
              <a:latin typeface="Calibri"/>
              <a:cs typeface="Calibri"/>
            </a:endParaRPr>
          </a:p>
          <a:p>
            <a:pPr marL="171450" indent="-171450">
              <a:buFont typeface="Arial"/>
              <a:buChar char="•"/>
            </a:pPr>
            <a:endParaRPr lang="en-US" dirty="0"/>
          </a:p>
        </p:txBody>
      </p:sp>
    </p:spTree>
    <p:extLst>
      <p:ext uri="{BB962C8B-B14F-4D97-AF65-F5344CB8AC3E}">
        <p14:creationId xmlns:p14="http://schemas.microsoft.com/office/powerpoint/2010/main" val="21803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pPr>
            <a:endParaRPr lang="en-US" dirty="0" smtClean="0">
              <a:ea typeface="ＭＳ Ｐゴシック" charset="0"/>
            </a:endParaRPr>
          </a:p>
          <a:p>
            <a:pPr lvl="0">
              <a:lnSpc>
                <a:spcPct val="90000"/>
              </a:lnSpc>
            </a:pPr>
            <a:r>
              <a:rPr lang="en-US" dirty="0" smtClean="0">
                <a:ea typeface="ＭＳ Ｐゴシック" charset="0"/>
              </a:rPr>
              <a:t>Internal</a:t>
            </a:r>
            <a:r>
              <a:rPr lang="en-US" baseline="0" dirty="0" smtClean="0">
                <a:ea typeface="ＭＳ Ｐゴシック" charset="0"/>
              </a:rPr>
              <a:t> Apprehension – may also be children who were originally detained at border, referred to ORR custody and then released to a sponsor. The child may have run away from the sponsor’s home because the sponsor was abusive or neglectful – maybe even trafficked the child. The child becomes homeless and then </a:t>
            </a:r>
            <a:r>
              <a:rPr lang="en-US" baseline="0" dirty="0" err="1" smtClean="0">
                <a:ea typeface="ＭＳ Ｐゴシック" charset="0"/>
              </a:rPr>
              <a:t>jj</a:t>
            </a:r>
            <a:r>
              <a:rPr lang="en-US" baseline="0" dirty="0" smtClean="0">
                <a:ea typeface="ＭＳ Ｐゴシック" charset="0"/>
              </a:rPr>
              <a:t> involved. </a:t>
            </a:r>
            <a:endParaRPr lang="en-US" sz="1200" dirty="0" smtClean="0">
              <a:latin typeface="Calibri"/>
              <a:ea typeface="+mj-ea"/>
              <a:cs typeface="+mj-cs"/>
              <a:sym typeface="Arial"/>
            </a:endParaRPr>
          </a:p>
        </p:txBody>
      </p:sp>
    </p:spTree>
    <p:extLst>
      <p:ext uri="{BB962C8B-B14F-4D97-AF65-F5344CB8AC3E}">
        <p14:creationId xmlns:p14="http://schemas.microsoft.com/office/powerpoint/2010/main" val="231570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sz="1200" dirty="0" smtClean="0">
                <a:latin typeface="Calibri"/>
                <a:cs typeface="Calibri"/>
                <a:hlinkClick r:id=""/>
              </a:rPr>
              <a:t>http</a:t>
            </a:r>
            <a:r>
              <a:rPr lang="en-US" sz="1200" dirty="0" smtClean="0">
                <a:latin typeface="Calibri"/>
                <a:cs typeface="Calibri"/>
                <a:hlinkClick r:id="rId3"/>
              </a:rPr>
              <a:t>://www.acf.hhs.gov/programs/orr/programs/ucs</a:t>
            </a:r>
            <a:r>
              <a:rPr lang="en-US" sz="1200" dirty="0" smtClean="0">
                <a:latin typeface="Calibri"/>
                <a:cs typeface="Calibri"/>
              </a:rPr>
              <a:t> </a:t>
            </a:r>
          </a:p>
          <a:p>
            <a:endParaRPr lang="en-US" dirty="0"/>
          </a:p>
        </p:txBody>
      </p:sp>
    </p:spTree>
    <p:extLst>
      <p:ext uri="{BB962C8B-B14F-4D97-AF65-F5344CB8AC3E}">
        <p14:creationId xmlns:p14="http://schemas.microsoft.com/office/powerpoint/2010/main" val="231570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dirty="0" smtClean="0"/>
              <a:t>-Challenges with sponsors being</a:t>
            </a:r>
            <a:r>
              <a:rPr lang="en-US" baseline="0" dirty="0" smtClean="0"/>
              <a:t> fearful</a:t>
            </a:r>
          </a:p>
          <a:p>
            <a:pPr marL="0" marR="0" indent="0" defTabSz="914400" eaLnBrk="1" fontAlgn="auto" latinLnBrk="0" hangingPunct="1">
              <a:lnSpc>
                <a:spcPct val="100000"/>
              </a:lnSpc>
              <a:spcBef>
                <a:spcPts val="400"/>
              </a:spcBef>
              <a:spcAft>
                <a:spcPts val="0"/>
              </a:spcAft>
              <a:buClrTx/>
              <a:buSzTx/>
              <a:buFontTx/>
              <a:buNone/>
              <a:tabLst/>
              <a:defRPr/>
            </a:pPr>
            <a:r>
              <a:rPr lang="en-US" baseline="0" dirty="0" smtClean="0"/>
              <a:t>-If no sponsor, may end up in LTFC – we have a program in Solano County</a:t>
            </a:r>
          </a:p>
          <a:p>
            <a:pPr marL="0" marR="0" indent="0" defTabSz="914400" eaLnBrk="1" fontAlgn="auto" latinLnBrk="0" hangingPunct="1">
              <a:lnSpc>
                <a:spcPct val="100000"/>
              </a:lnSpc>
              <a:spcBef>
                <a:spcPts val="400"/>
              </a:spcBef>
              <a:spcAft>
                <a:spcPts val="0"/>
              </a:spcAft>
              <a:buClrTx/>
              <a:buSzTx/>
              <a:buFontTx/>
              <a:buNone/>
              <a:tabLst/>
              <a:defRPr/>
            </a:pPr>
            <a:r>
              <a:rPr lang="en-US" baseline="0" dirty="0" smtClean="0"/>
              <a:t>-</a:t>
            </a:r>
            <a:r>
              <a:rPr lang="en-US" dirty="0" smtClean="0"/>
              <a:t>Stipulated Settlement Agreement ¶ 14, Flores v. Reno, No. 85-cv-4544 (C.D. Cal. 1997), [hereinafter “Flores Agreement”], https://</a:t>
            </a:r>
            <a:r>
              <a:rPr lang="en-US" dirty="0" err="1" smtClean="0"/>
              <a:t>www.aclu.org</a:t>
            </a:r>
            <a:r>
              <a:rPr lang="en-US" dirty="0" smtClean="0"/>
              <a:t>/files/</a:t>
            </a:r>
            <a:r>
              <a:rPr lang="en-US" dirty="0" err="1" smtClean="0"/>
              <a:t>pdfs</a:t>
            </a:r>
            <a:r>
              <a:rPr lang="en-US" dirty="0" smtClean="0"/>
              <a:t>/immigrants/</a:t>
            </a:r>
            <a:r>
              <a:rPr lang="en-US" dirty="0" err="1" smtClean="0"/>
              <a:t>flores_v_meese_agreement.pdf</a:t>
            </a:r>
            <a:r>
              <a:rPr lang="en-US" dirty="0" smtClean="0"/>
              <a:t>. </a:t>
            </a:r>
          </a:p>
          <a:p>
            <a:endParaRPr lang="en-US" dirty="0"/>
          </a:p>
        </p:txBody>
      </p:sp>
    </p:spTree>
    <p:extLst>
      <p:ext uri="{BB962C8B-B14F-4D97-AF65-F5344CB8AC3E}">
        <p14:creationId xmlns:p14="http://schemas.microsoft.com/office/powerpoint/2010/main" val="231570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Most</a:t>
            </a:r>
            <a:r>
              <a:rPr lang="en-US" baseline="0" dirty="0" smtClean="0"/>
              <a:t> youth have experienced trauma – AAN, witnessed extreme violence, even tortured</a:t>
            </a:r>
          </a:p>
          <a:p>
            <a:pPr marL="171450" indent="-171450">
              <a:buFont typeface="Arial"/>
              <a:buChar char="•"/>
            </a:pPr>
            <a:r>
              <a:rPr lang="en-US" baseline="0" dirty="0" smtClean="0"/>
              <a:t>No adequate mental health services in ORR (language issues, confidentiality issues)</a:t>
            </a:r>
          </a:p>
          <a:p>
            <a:pPr marL="171450" indent="-171450">
              <a:buFont typeface="Arial"/>
              <a:buChar char="•"/>
            </a:pPr>
            <a:r>
              <a:rPr lang="en-US" baseline="0" dirty="0" smtClean="0"/>
              <a:t>Ageing out &gt; may lose SIJ eligibility, may go to ICE custody and then have to seek bond</a:t>
            </a:r>
          </a:p>
        </p:txBody>
      </p:sp>
    </p:spTree>
    <p:extLst>
      <p:ext uri="{BB962C8B-B14F-4D97-AF65-F5344CB8AC3E}">
        <p14:creationId xmlns:p14="http://schemas.microsoft.com/office/powerpoint/2010/main" val="231570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Tree>
    <p:extLst>
      <p:ext uri="{BB962C8B-B14F-4D97-AF65-F5344CB8AC3E}">
        <p14:creationId xmlns:p14="http://schemas.microsoft.com/office/powerpoint/2010/main" val="231570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AB540 – allows </a:t>
            </a:r>
            <a:r>
              <a:rPr lang="en-US" dirty="0" err="1" smtClean="0"/>
              <a:t>undoc</a:t>
            </a:r>
            <a:r>
              <a:rPr lang="en-US" baseline="0" dirty="0" smtClean="0"/>
              <a:t> youth in CA to pay same tuition as any in-state resident (if attended 3 </a:t>
            </a:r>
            <a:r>
              <a:rPr lang="en-US" baseline="0" dirty="0" err="1" smtClean="0"/>
              <a:t>yrs</a:t>
            </a:r>
            <a:r>
              <a:rPr lang="en-US" baseline="0" dirty="0" smtClean="0"/>
              <a:t> HS in CA and graduated)</a:t>
            </a:r>
          </a:p>
          <a:p>
            <a:pPr marL="171450" marR="0" indent="-171450" defTabSz="914400" eaLnBrk="1" fontAlgn="auto" latinLnBrk="0" hangingPunct="1">
              <a:lnSpc>
                <a:spcPct val="100000"/>
              </a:lnSpc>
              <a:spcBef>
                <a:spcPts val="400"/>
              </a:spcBef>
              <a:spcAft>
                <a:spcPts val="0"/>
              </a:spcAft>
              <a:buClrTx/>
              <a:buSzTx/>
              <a:buFont typeface="Arial"/>
              <a:buChar char="•"/>
              <a:tabLst/>
              <a:defRPr/>
            </a:pPr>
            <a:r>
              <a:rPr lang="en-US" dirty="0" smtClean="0"/>
              <a:t>To receive federal financial aid, a youth must either be a U.S. Citizen or a green card holder, refugee, </a:t>
            </a:r>
            <a:r>
              <a:rPr lang="en-US" dirty="0" err="1" smtClean="0"/>
              <a:t>asylee</a:t>
            </a:r>
            <a:r>
              <a:rPr lang="en-US" dirty="0" smtClean="0"/>
              <a:t> or parolee or an abused spouse or child of a U.S. citizen or green card holder with a pending or approved immigration application.</a:t>
            </a:r>
          </a:p>
          <a:p>
            <a:pPr>
              <a:lnSpc>
                <a:spcPct val="90000"/>
              </a:lnSpc>
              <a:spcBef>
                <a:spcPts val="400"/>
              </a:spcBef>
              <a:defRPr sz="2000">
                <a:latin typeface="Garamond"/>
                <a:ea typeface="Garamond"/>
                <a:cs typeface="Garamond"/>
                <a:sym typeface="Garamond"/>
              </a:defRPr>
            </a:pPr>
            <a:r>
              <a:rPr lang="en-US" dirty="0" smtClean="0">
                <a:latin typeface="Calibri"/>
                <a:ea typeface="Calibri"/>
                <a:cs typeface="Calibri"/>
              </a:rPr>
              <a:t>To be eligible for public benefits including SSI, Food Stamps, </a:t>
            </a:r>
            <a:r>
              <a:rPr lang="en-US" dirty="0" err="1" smtClean="0">
                <a:latin typeface="Calibri"/>
                <a:ea typeface="Calibri"/>
                <a:cs typeface="Calibri"/>
              </a:rPr>
              <a:t>CalWorks</a:t>
            </a:r>
            <a:r>
              <a:rPr lang="en-US" dirty="0" smtClean="0">
                <a:latin typeface="Calibri"/>
                <a:ea typeface="Calibri"/>
                <a:cs typeface="Calibri"/>
              </a:rPr>
              <a:t>/TANF and </a:t>
            </a:r>
            <a:r>
              <a:rPr lang="en-US" dirty="0" err="1" smtClean="0">
                <a:latin typeface="Calibri"/>
                <a:ea typeface="Calibri"/>
                <a:cs typeface="Calibri"/>
              </a:rPr>
              <a:t>Medi</a:t>
            </a:r>
            <a:r>
              <a:rPr lang="en-US" dirty="0" smtClean="0">
                <a:latin typeface="Calibri"/>
                <a:ea typeface="Calibri"/>
                <a:cs typeface="Calibri"/>
              </a:rPr>
              <a:t>-Cal/Medicaid/Healthy Families, people must generally be:</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U.S. Citizen</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victim of trafficking</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lawful permanent resident</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refugee or </a:t>
            </a:r>
            <a:r>
              <a:rPr lang="en-US" dirty="0" err="1" smtClean="0">
                <a:latin typeface="Calibri"/>
                <a:ea typeface="Calibri"/>
                <a:cs typeface="Calibri"/>
              </a:rPr>
              <a:t>asylee</a:t>
            </a:r>
            <a:endParaRPr lang="en-US" dirty="0" smtClean="0">
              <a:latin typeface="Calibri"/>
              <a:ea typeface="Calibri"/>
              <a:cs typeface="Calibri"/>
            </a:endParaRP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Cuban or Haitian</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Or a victim of domestic violence with a pending immigration application</a:t>
            </a:r>
          </a:p>
          <a:p>
            <a:pPr marL="742950" lvl="1" indent="-285750">
              <a:lnSpc>
                <a:spcPct val="90000"/>
              </a:lnSpc>
              <a:spcBef>
                <a:spcPts val="0"/>
              </a:spcBef>
              <a:buFontTx/>
              <a:defRPr sz="1800">
                <a:latin typeface="Garamond"/>
                <a:ea typeface="Garamond"/>
                <a:cs typeface="Garamond"/>
                <a:sym typeface="Garamond"/>
              </a:defRPr>
            </a:pPr>
            <a:r>
              <a:rPr lang="en-US" dirty="0" smtClean="0">
                <a:latin typeface="Calibri"/>
                <a:ea typeface="Calibri"/>
                <a:cs typeface="Calibri"/>
              </a:rPr>
              <a:t>A U visa applicant or U visa holder</a:t>
            </a:r>
          </a:p>
          <a:p>
            <a:pPr>
              <a:lnSpc>
                <a:spcPct val="90000"/>
              </a:lnSpc>
              <a:spcBef>
                <a:spcPts val="400"/>
              </a:spcBef>
              <a:defRPr sz="2000">
                <a:latin typeface="Garamond"/>
                <a:ea typeface="Garamond"/>
                <a:cs typeface="Garamond"/>
                <a:sym typeface="Garamond"/>
              </a:defRPr>
            </a:pPr>
            <a:r>
              <a:rPr lang="en-US" dirty="0" smtClean="0">
                <a:latin typeface="Calibri"/>
                <a:ea typeface="Calibri"/>
                <a:cs typeface="Calibri"/>
              </a:rPr>
              <a:t>Cash Assistance Program for Immigrants (CAPI) – must have qualifying disability (like SSI but for non qualifying immigrants)</a:t>
            </a:r>
          </a:p>
          <a:p>
            <a:pPr>
              <a:lnSpc>
                <a:spcPct val="90000"/>
              </a:lnSpc>
              <a:spcBef>
                <a:spcPts val="400"/>
              </a:spcBef>
              <a:defRPr sz="2000">
                <a:latin typeface="Garamond"/>
                <a:ea typeface="Garamond"/>
                <a:cs typeface="Garamond"/>
                <a:sym typeface="Garamond"/>
              </a:defRPr>
            </a:pPr>
            <a:r>
              <a:rPr lang="en-US" dirty="0" smtClean="0">
                <a:latin typeface="Calibri"/>
                <a:ea typeface="Calibri"/>
                <a:cs typeface="Calibri"/>
              </a:rPr>
              <a:t>With SB 4 which went into effect in May 2016, Undocumented youth under 19 may also be eligible for </a:t>
            </a:r>
            <a:r>
              <a:rPr lang="en-US" dirty="0" err="1" smtClean="0">
                <a:latin typeface="Calibri"/>
                <a:ea typeface="Calibri"/>
                <a:cs typeface="Calibri"/>
              </a:rPr>
              <a:t>MediCal</a:t>
            </a:r>
            <a:endParaRPr lang="en-US" dirty="0" smtClean="0">
              <a:latin typeface="Calibri"/>
              <a:ea typeface="Calibri"/>
              <a:cs typeface="Calibri"/>
            </a:endParaRPr>
          </a:p>
          <a:p>
            <a:pPr>
              <a:lnSpc>
                <a:spcPct val="90000"/>
              </a:lnSpc>
              <a:spcBef>
                <a:spcPts val="400"/>
              </a:spcBef>
              <a:defRPr sz="2000">
                <a:latin typeface="Garamond"/>
                <a:ea typeface="Garamond"/>
                <a:cs typeface="Garamond"/>
                <a:sym typeface="Garamond"/>
              </a:defRPr>
            </a:pPr>
            <a:r>
              <a:rPr lang="en-US" dirty="0" smtClean="0">
                <a:latin typeface="Calibri"/>
                <a:ea typeface="Calibri"/>
                <a:cs typeface="Calibri"/>
              </a:rPr>
              <a:t>More information at </a:t>
            </a:r>
            <a:r>
              <a:rPr lang="en-US" dirty="0" err="1" smtClean="0">
                <a:latin typeface="Calibri"/>
                <a:ea typeface="Calibri"/>
                <a:cs typeface="Calibri"/>
              </a:rPr>
              <a:t>www.NILC.org</a:t>
            </a:r>
            <a:r>
              <a:rPr lang="en-US" dirty="0" smtClean="0">
                <a:latin typeface="Calibri"/>
                <a:ea typeface="Calibri"/>
                <a:cs typeface="Calibri"/>
              </a:rPr>
              <a:t>/</a:t>
            </a:r>
            <a:r>
              <a:rPr lang="en-US" dirty="0" err="1" smtClean="0">
                <a:latin typeface="Calibri"/>
                <a:ea typeface="Calibri"/>
                <a:cs typeface="Calibri"/>
              </a:rPr>
              <a:t>wp</a:t>
            </a:r>
            <a:r>
              <a:rPr lang="en-US" dirty="0" smtClean="0">
                <a:latin typeface="Calibri"/>
                <a:ea typeface="Calibri"/>
                <a:cs typeface="Calibri"/>
              </a:rPr>
              <a:t>-content/uploads/2015/11/tbl1_ovrvw-fed-pgms.pdf</a:t>
            </a:r>
          </a:p>
          <a:p>
            <a:pPr marL="171450" marR="0" indent="-171450" defTabSz="914400" eaLnBrk="1" fontAlgn="auto" latinLnBrk="0" hangingPunct="1">
              <a:lnSpc>
                <a:spcPct val="100000"/>
              </a:lnSpc>
              <a:spcBef>
                <a:spcPts val="400"/>
              </a:spcBef>
              <a:spcAft>
                <a:spcPts val="0"/>
              </a:spcAft>
              <a:buClrTx/>
              <a:buSzTx/>
              <a:buFont typeface="Arial"/>
              <a:buChar char="•"/>
              <a:tabLst/>
              <a:defRPr/>
            </a:pPr>
            <a:endParaRPr lang="en-US" dirty="0" smtClean="0"/>
          </a:p>
          <a:p>
            <a:pPr marL="171450" indent="-171450">
              <a:buFont typeface="Arial"/>
              <a:buChar char="•"/>
            </a:pPr>
            <a:endParaRPr lang="en-US" dirty="0"/>
          </a:p>
        </p:txBody>
      </p:sp>
    </p:spTree>
    <p:extLst>
      <p:ext uri="{BB962C8B-B14F-4D97-AF65-F5344CB8AC3E}">
        <p14:creationId xmlns:p14="http://schemas.microsoft.com/office/powerpoint/2010/main" val="21803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79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Pereira</a:t>
            </a:r>
            <a:r>
              <a:rPr lang="en-US" baseline="0" dirty="0" smtClean="0"/>
              <a:t> – US Supreme Court held that NTAs that don’t designate an actual time and place to appear are deficient. Possible grounds for a motion to re-open and/or terminate.</a:t>
            </a:r>
            <a:endParaRPr lang="en-US" dirty="0"/>
          </a:p>
        </p:txBody>
      </p:sp>
    </p:spTree>
    <p:extLst>
      <p:ext uri="{BB962C8B-B14F-4D97-AF65-F5344CB8AC3E}">
        <p14:creationId xmlns:p14="http://schemas.microsoft.com/office/powerpoint/2010/main" val="337902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effectLst/>
                <a:latin typeface="+mj-lt"/>
                <a:ea typeface="+mj-ea"/>
                <a:cs typeface="+mj-cs"/>
                <a:sym typeface="Arial"/>
              </a:rPr>
              <a:t>Forms of non-immigrant visas </a:t>
            </a:r>
          </a:p>
          <a:p>
            <a:pPr lvl="1"/>
            <a:r>
              <a:rPr lang="en-US" sz="1200" dirty="0" smtClean="0">
                <a:effectLst/>
                <a:latin typeface="+mj-lt"/>
                <a:ea typeface="+mj-ea"/>
                <a:cs typeface="+mj-cs"/>
                <a:sym typeface="Arial"/>
              </a:rPr>
              <a:t>Common examples: </a:t>
            </a:r>
          </a:p>
          <a:p>
            <a:pPr lvl="2"/>
            <a:r>
              <a:rPr lang="en-US" sz="1200" dirty="0" smtClean="0">
                <a:effectLst/>
                <a:latin typeface="+mj-lt"/>
                <a:ea typeface="+mj-ea"/>
                <a:cs typeface="+mj-cs"/>
                <a:sym typeface="Arial"/>
              </a:rPr>
              <a:t>Tourist Visa</a:t>
            </a:r>
          </a:p>
          <a:p>
            <a:pPr lvl="2"/>
            <a:r>
              <a:rPr lang="en-US" sz="1200" dirty="0" smtClean="0">
                <a:effectLst/>
                <a:latin typeface="+mj-lt"/>
                <a:ea typeface="+mj-ea"/>
                <a:cs typeface="+mj-cs"/>
                <a:sym typeface="Arial"/>
              </a:rPr>
              <a:t>Student Visa</a:t>
            </a:r>
          </a:p>
          <a:p>
            <a:pPr lvl="2"/>
            <a:r>
              <a:rPr lang="en-US" sz="1200" dirty="0" smtClean="0">
                <a:effectLst/>
                <a:latin typeface="+mj-lt"/>
                <a:ea typeface="+mj-ea"/>
                <a:cs typeface="+mj-cs"/>
                <a:sym typeface="Arial"/>
              </a:rPr>
              <a:t>Work Visa – H1B (skilled worker); L (intra-company transferee), etc.</a:t>
            </a:r>
          </a:p>
          <a:p>
            <a:pPr lvl="1"/>
            <a:r>
              <a:rPr lang="en-US" sz="1200" dirty="0" smtClean="0">
                <a:effectLst/>
                <a:latin typeface="+mj-lt"/>
                <a:ea typeface="+mj-ea"/>
                <a:cs typeface="+mj-cs"/>
                <a:sym typeface="Arial"/>
              </a:rPr>
              <a:t>Advantages</a:t>
            </a:r>
          </a:p>
          <a:p>
            <a:pPr lvl="2"/>
            <a:r>
              <a:rPr lang="en-US" sz="1200" dirty="0" smtClean="0">
                <a:effectLst/>
                <a:latin typeface="+mj-lt"/>
                <a:ea typeface="+mj-ea"/>
                <a:cs typeface="+mj-cs"/>
                <a:sym typeface="Arial"/>
              </a:rPr>
              <a:t>Don’t need a family member who is already a permanent resident or U.S. Citizen</a:t>
            </a:r>
          </a:p>
          <a:p>
            <a:pPr lvl="1"/>
            <a:r>
              <a:rPr lang="en-US" sz="1200" dirty="0" smtClean="0">
                <a:effectLst/>
                <a:latin typeface="+mj-lt"/>
                <a:ea typeface="+mj-ea"/>
                <a:cs typeface="+mj-cs"/>
                <a:sym typeface="Arial"/>
              </a:rPr>
              <a:t>Disadvantages</a:t>
            </a:r>
          </a:p>
          <a:p>
            <a:pPr lvl="2"/>
            <a:r>
              <a:rPr lang="en-US" sz="1200" dirty="0" smtClean="0">
                <a:effectLst/>
                <a:latin typeface="+mj-lt"/>
                <a:ea typeface="+mj-ea"/>
                <a:cs typeface="+mj-cs"/>
                <a:sym typeface="Arial"/>
              </a:rPr>
              <a:t>Need resources or education in home country:  For tourist visa, have to show willing to return.  For student visa, have to show have financial resources to study without working or financial aid.  For work visa, need offer of employment and at least a Bachelor’s degree.  </a:t>
            </a:r>
          </a:p>
          <a:p>
            <a:pPr lvl="2"/>
            <a:endParaRPr lang="en-US" sz="1200" dirty="0" smtClean="0">
              <a:effectLst/>
              <a:latin typeface="+mj-lt"/>
              <a:ea typeface="+mj-ea"/>
              <a:cs typeface="+mj-cs"/>
              <a:sym typeface="Arial"/>
            </a:endParaRPr>
          </a:p>
          <a:p>
            <a:pPr lvl="0"/>
            <a:r>
              <a:rPr lang="en-US" sz="1200" dirty="0" smtClean="0">
                <a:effectLst/>
                <a:latin typeface="+mj-lt"/>
                <a:ea typeface="+mj-ea"/>
                <a:cs typeface="+mj-cs"/>
                <a:sym typeface="Arial"/>
              </a:rPr>
              <a:t>Forms of immigrant visas (can lead to residency) </a:t>
            </a:r>
          </a:p>
          <a:p>
            <a:pPr lvl="1"/>
            <a:r>
              <a:rPr lang="en-US" sz="1200" dirty="0" smtClean="0">
                <a:effectLst/>
                <a:latin typeface="+mj-lt"/>
                <a:ea typeface="+mj-ea"/>
                <a:cs typeface="+mj-cs"/>
                <a:sym typeface="Arial"/>
              </a:rPr>
              <a:t>Common examples </a:t>
            </a:r>
          </a:p>
          <a:p>
            <a:pPr lvl="2"/>
            <a:r>
              <a:rPr lang="en-US" sz="1200" dirty="0" smtClean="0">
                <a:effectLst/>
                <a:latin typeface="+mj-lt"/>
                <a:ea typeface="+mj-ea"/>
                <a:cs typeface="+mj-cs"/>
                <a:sym typeface="Arial"/>
              </a:rPr>
              <a:t>Family Based</a:t>
            </a:r>
          </a:p>
          <a:p>
            <a:pPr lvl="3"/>
            <a:r>
              <a:rPr lang="en-US" sz="1200" dirty="0" smtClean="0">
                <a:effectLst/>
                <a:latin typeface="+mj-lt"/>
                <a:ea typeface="+mj-ea"/>
                <a:cs typeface="+mj-cs"/>
                <a:sym typeface="Arial"/>
              </a:rPr>
              <a:t>Immediate Relatives:  Spouse, parent, or child of U.S. Citizen (child = unmarried and under 21)</a:t>
            </a:r>
          </a:p>
          <a:p>
            <a:pPr lvl="3"/>
            <a:r>
              <a:rPr lang="en-US" sz="1200" dirty="0" smtClean="0">
                <a:effectLst/>
                <a:latin typeface="+mj-lt"/>
                <a:ea typeface="+mj-ea"/>
                <a:cs typeface="+mj-cs"/>
                <a:sym typeface="Arial"/>
              </a:rPr>
              <a:t>Preference system:  adult or married son or daughter or sibling of U.S. Citizen; spouse or unmarried adult son or daughter of lawful permanent resident.  </a:t>
            </a:r>
          </a:p>
          <a:p>
            <a:pPr lvl="2"/>
            <a:r>
              <a:rPr lang="en-US" sz="1200" dirty="0" smtClean="0">
                <a:effectLst/>
                <a:latin typeface="+mj-lt"/>
                <a:ea typeface="+mj-ea"/>
                <a:cs typeface="+mj-cs"/>
                <a:sym typeface="Arial"/>
              </a:rPr>
              <a:t>Employment based:</a:t>
            </a:r>
          </a:p>
          <a:p>
            <a:pPr lvl="3"/>
            <a:r>
              <a:rPr lang="en-US" sz="1200" dirty="0" smtClean="0">
                <a:effectLst/>
                <a:latin typeface="+mj-lt"/>
                <a:ea typeface="+mj-ea"/>
                <a:cs typeface="+mj-cs"/>
                <a:sym typeface="Arial"/>
              </a:rPr>
              <a:t>Need degree and often also need to be outstanding in your field.  </a:t>
            </a:r>
          </a:p>
          <a:p>
            <a:pPr lvl="1"/>
            <a:r>
              <a:rPr lang="en-US" sz="1200" dirty="0" smtClean="0">
                <a:effectLst/>
                <a:latin typeface="+mj-lt"/>
                <a:ea typeface="+mj-ea"/>
                <a:cs typeface="+mj-cs"/>
                <a:sym typeface="Arial"/>
              </a:rPr>
              <a:t>Advantages</a:t>
            </a:r>
          </a:p>
          <a:p>
            <a:pPr lvl="2"/>
            <a:r>
              <a:rPr lang="en-US" sz="1200" dirty="0" smtClean="0">
                <a:effectLst/>
                <a:latin typeface="+mj-lt"/>
                <a:ea typeface="+mj-ea"/>
                <a:cs typeface="+mj-cs"/>
                <a:sym typeface="Arial"/>
              </a:rPr>
              <a:t>These are the most common ways that people immigrate to the U.S.  </a:t>
            </a:r>
          </a:p>
          <a:p>
            <a:pPr lvl="1"/>
            <a:r>
              <a:rPr lang="en-US" sz="1200" dirty="0" smtClean="0">
                <a:effectLst/>
                <a:latin typeface="+mj-lt"/>
                <a:ea typeface="+mj-ea"/>
                <a:cs typeface="+mj-cs"/>
                <a:sym typeface="Arial"/>
              </a:rPr>
              <a:t>Disadvantages</a:t>
            </a:r>
          </a:p>
          <a:p>
            <a:pPr lvl="2"/>
            <a:r>
              <a:rPr lang="en-US" sz="1200" dirty="0" smtClean="0">
                <a:effectLst/>
                <a:latin typeface="+mj-lt"/>
                <a:ea typeface="+mj-ea"/>
                <a:cs typeface="+mj-cs"/>
                <a:sym typeface="Arial"/>
              </a:rPr>
              <a:t>Generally, have to have entered lawfully and maintained status.  If did not enter lawfully, most likely have to show spouse or parent will suffer extreme hardship and attend interview at U.S. consulate abroad.  Also, need the requisite family relationship or access to the required education and training.  </a:t>
            </a:r>
          </a:p>
          <a:p>
            <a:pPr lvl="0"/>
            <a:r>
              <a:rPr lang="en-US" sz="1200" dirty="0" err="1" smtClean="0">
                <a:effectLst/>
                <a:latin typeface="+mj-lt"/>
                <a:ea typeface="+mj-ea"/>
                <a:cs typeface="+mj-cs"/>
                <a:sym typeface="Arial"/>
              </a:rPr>
              <a:t>Asylee</a:t>
            </a:r>
            <a:r>
              <a:rPr lang="en-US" sz="1200" dirty="0" smtClean="0">
                <a:effectLst/>
                <a:latin typeface="+mj-lt"/>
                <a:ea typeface="+mj-ea"/>
                <a:cs typeface="+mj-cs"/>
                <a:sym typeface="Arial"/>
              </a:rPr>
              <a:t> and refugee status:</a:t>
            </a:r>
          </a:p>
          <a:p>
            <a:pPr lvl="1"/>
            <a:r>
              <a:rPr lang="en-US" sz="1200" dirty="0" smtClean="0">
                <a:effectLst/>
                <a:latin typeface="+mj-lt"/>
                <a:ea typeface="+mj-ea"/>
                <a:cs typeface="+mj-cs"/>
                <a:sym typeface="Arial"/>
              </a:rPr>
              <a:t>Refugees are processed from abroad – only certain countries and a numerical cap each year (Trump has slashed resettlement number and</a:t>
            </a:r>
            <a:r>
              <a:rPr lang="en-US" sz="1200" baseline="0" dirty="0" smtClean="0">
                <a:effectLst/>
                <a:latin typeface="+mj-lt"/>
                <a:ea typeface="+mj-ea"/>
                <a:cs typeface="+mj-cs"/>
                <a:sym typeface="Arial"/>
              </a:rPr>
              <a:t> made much more difficult for some countries)</a:t>
            </a:r>
            <a:r>
              <a:rPr lang="en-US" sz="1200" dirty="0" smtClean="0">
                <a:effectLst/>
                <a:latin typeface="+mj-lt"/>
                <a:ea typeface="+mj-ea"/>
                <a:cs typeface="+mj-cs"/>
                <a:sym typeface="Arial"/>
              </a:rPr>
              <a:t>.  Can apply for permanent residence a year after entry.  </a:t>
            </a:r>
          </a:p>
          <a:p>
            <a:pPr lvl="1"/>
            <a:r>
              <a:rPr lang="en-US" sz="1200" dirty="0" smtClean="0">
                <a:effectLst/>
                <a:latin typeface="+mj-lt"/>
                <a:ea typeface="+mj-ea"/>
                <a:cs typeface="+mj-cs"/>
                <a:sym typeface="Arial"/>
              </a:rPr>
              <a:t>Have to apply for asylum from within the U.S. (or at port of entry).  Put in removal proceedings if denied.  </a:t>
            </a:r>
          </a:p>
          <a:p>
            <a:pPr lvl="2"/>
            <a:r>
              <a:rPr lang="en-US" sz="1200" dirty="0" smtClean="0">
                <a:effectLst/>
                <a:latin typeface="+mj-lt"/>
                <a:ea typeface="+mj-ea"/>
                <a:cs typeface="+mj-cs"/>
                <a:sym typeface="Arial"/>
              </a:rPr>
              <a:t>Well-founded fear of persecution on account of your race, religion, nationality, political opinion, or membership in a particular social group.  </a:t>
            </a:r>
          </a:p>
          <a:p>
            <a:pPr lvl="2"/>
            <a:r>
              <a:rPr lang="en-US" sz="1200" dirty="0" smtClean="0">
                <a:effectLst/>
                <a:latin typeface="+mj-lt"/>
                <a:ea typeface="+mj-ea"/>
                <a:cs typeface="+mj-cs"/>
                <a:sym typeface="Arial"/>
              </a:rPr>
              <a:t>Special protections for unaccompanied minors:  can apply to USCIS and have non-adversarial interview even if in removal proceedings.  </a:t>
            </a:r>
          </a:p>
          <a:p>
            <a:pPr lvl="0"/>
            <a:r>
              <a:rPr lang="en-US" sz="1200" dirty="0" smtClean="0">
                <a:effectLst/>
                <a:latin typeface="+mj-lt"/>
                <a:ea typeface="+mj-ea"/>
                <a:cs typeface="+mj-cs"/>
                <a:sym typeface="Arial"/>
              </a:rPr>
              <a:t>Temporary and limited relief </a:t>
            </a:r>
          </a:p>
          <a:p>
            <a:pPr lvl="1"/>
            <a:r>
              <a:rPr lang="en-US" sz="1200" dirty="0" smtClean="0">
                <a:effectLst/>
                <a:latin typeface="+mj-lt"/>
                <a:ea typeface="+mj-ea"/>
                <a:cs typeface="+mj-cs"/>
                <a:sym typeface="Arial"/>
              </a:rPr>
              <a:t>Common examples (DACA, TPS)</a:t>
            </a:r>
          </a:p>
          <a:p>
            <a:pPr lvl="1"/>
            <a:r>
              <a:rPr lang="en-US" sz="1200" dirty="0" smtClean="0">
                <a:effectLst/>
                <a:latin typeface="+mj-lt"/>
                <a:ea typeface="+mj-ea"/>
                <a:cs typeface="+mj-cs"/>
                <a:sym typeface="Arial"/>
              </a:rPr>
              <a:t>Advantages</a:t>
            </a:r>
          </a:p>
          <a:p>
            <a:pPr lvl="2"/>
            <a:r>
              <a:rPr lang="en-US" sz="1200" dirty="0" smtClean="0">
                <a:effectLst/>
                <a:latin typeface="+mj-lt"/>
                <a:ea typeface="+mj-ea"/>
                <a:cs typeface="+mj-cs"/>
                <a:sym typeface="Arial"/>
              </a:rPr>
              <a:t>Work permit and ability to stay in U.S.  </a:t>
            </a:r>
          </a:p>
          <a:p>
            <a:pPr lvl="1"/>
            <a:r>
              <a:rPr lang="en-US" sz="1200" dirty="0" smtClean="0">
                <a:effectLst/>
                <a:latin typeface="+mj-lt"/>
                <a:ea typeface="+mj-ea"/>
                <a:cs typeface="+mj-cs"/>
                <a:sym typeface="Arial"/>
              </a:rPr>
              <a:t>Disadvantages</a:t>
            </a:r>
          </a:p>
          <a:p>
            <a:pPr lvl="2"/>
            <a:r>
              <a:rPr lang="en-US" sz="1200" dirty="0" smtClean="0">
                <a:effectLst/>
                <a:latin typeface="+mj-lt"/>
                <a:ea typeface="+mj-ea"/>
                <a:cs typeface="+mj-cs"/>
                <a:sym typeface="Arial"/>
              </a:rPr>
              <a:t>Temporary nature and current administration trying to terminate DACA and trying to terminate TPS for most countries.  </a:t>
            </a:r>
          </a:p>
          <a:p>
            <a:pPr lvl="0"/>
            <a:r>
              <a:rPr lang="en-US" sz="1200" dirty="0" smtClean="0">
                <a:effectLst/>
                <a:latin typeface="+mj-lt"/>
                <a:ea typeface="+mj-ea"/>
                <a:cs typeface="+mj-cs"/>
                <a:sym typeface="Arial"/>
              </a:rPr>
              <a:t>Otherwise  &gt; undocumented</a:t>
            </a:r>
          </a:p>
          <a:p>
            <a:endParaRPr lang="en-US" dirty="0"/>
          </a:p>
        </p:txBody>
      </p:sp>
    </p:spTree>
    <p:extLst>
      <p:ext uri="{BB962C8B-B14F-4D97-AF65-F5344CB8AC3E}">
        <p14:creationId xmlns:p14="http://schemas.microsoft.com/office/powerpoint/2010/main" val="239638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Most</a:t>
            </a:r>
            <a:r>
              <a:rPr lang="en-US" b="0" baseline="0" dirty="0" smtClean="0"/>
              <a:t> of our cases</a:t>
            </a:r>
            <a:endParaRPr lang="en-US" b="0" dirty="0" smtClean="0"/>
          </a:p>
          <a:p>
            <a:pPr marL="171450" indent="-171450">
              <a:buFont typeface="Arial" panose="020B0604020202020204" pitchFamily="34" charset="0"/>
              <a:buChar char="•"/>
            </a:pPr>
            <a:r>
              <a:rPr lang="en-US" b="1" dirty="0" smtClean="0"/>
              <a:t>What</a:t>
            </a:r>
            <a:r>
              <a:rPr lang="en-US" b="1" baseline="0" dirty="0" smtClean="0"/>
              <a:t> is a juvenile court?</a:t>
            </a:r>
          </a:p>
          <a:p>
            <a:pPr marL="628650" lvl="1" indent="-171450">
              <a:buFont typeface="Arial" panose="020B0604020202020204" pitchFamily="34" charset="0"/>
              <a:buChar char="•"/>
            </a:pPr>
            <a:r>
              <a:rPr lang="en-US" baseline="0" dirty="0" smtClean="0"/>
              <a:t>Probate/ guardianship</a:t>
            </a:r>
          </a:p>
          <a:p>
            <a:pPr marL="628650" lvl="1" indent="-171450">
              <a:buFont typeface="Arial" panose="020B0604020202020204" pitchFamily="34" charset="0"/>
              <a:buChar char="•"/>
            </a:pPr>
            <a:r>
              <a:rPr lang="en-US" baseline="0" dirty="0" smtClean="0"/>
              <a:t>Dependency/ foster care</a:t>
            </a:r>
          </a:p>
          <a:p>
            <a:pPr marL="628650" lvl="1" indent="-171450">
              <a:buFont typeface="Arial" panose="020B0604020202020204" pitchFamily="34" charset="0"/>
              <a:buChar char="•"/>
            </a:pPr>
            <a:r>
              <a:rPr lang="en-US" baseline="0" dirty="0" smtClean="0"/>
              <a:t>Delinquency</a:t>
            </a:r>
          </a:p>
          <a:p>
            <a:pPr marL="628650" lvl="1" indent="-171450">
              <a:buFont typeface="Arial" panose="020B0604020202020204" pitchFamily="34" charset="0"/>
              <a:buChar char="•"/>
            </a:pPr>
            <a:r>
              <a:rPr lang="en-US" baseline="0" dirty="0" smtClean="0"/>
              <a:t>Family court</a:t>
            </a:r>
          </a:p>
          <a:p>
            <a:pPr marL="628650" lvl="1" indent="-171450">
              <a:buFont typeface="Arial" panose="020B0604020202020204" pitchFamily="34" charset="0"/>
              <a:buChar char="•"/>
            </a:pPr>
            <a:r>
              <a:rPr lang="en-US" baseline="0" dirty="0" smtClean="0"/>
              <a:t>This court is making the findings, including BI findings.</a:t>
            </a:r>
            <a:endParaRPr lang="en-US" dirty="0" smtClean="0"/>
          </a:p>
          <a:p>
            <a:pPr marL="171450" indent="-171450">
              <a:buFont typeface="Arial" panose="020B0604020202020204" pitchFamily="34" charset="0"/>
              <a:buChar char="•"/>
            </a:pPr>
            <a:r>
              <a:rPr lang="en-US" dirty="0" smtClean="0"/>
              <a:t>Examples of abuse</a:t>
            </a:r>
          </a:p>
          <a:p>
            <a:pPr marL="628650" lvl="1" indent="-171450">
              <a:buFont typeface="Arial" panose="020B0604020202020204" pitchFamily="34" charset="0"/>
              <a:buChar char="•"/>
            </a:pPr>
            <a:r>
              <a:rPr lang="en-US" dirty="0" smtClean="0"/>
              <a:t>Physical abuse</a:t>
            </a:r>
          </a:p>
          <a:p>
            <a:pPr marL="628650" lvl="1" indent="-171450">
              <a:buFont typeface="Arial" panose="020B0604020202020204" pitchFamily="34" charset="0"/>
              <a:buChar char="•"/>
            </a:pPr>
            <a:r>
              <a:rPr lang="en-US" dirty="0" smtClean="0"/>
              <a:t>Exposure to</a:t>
            </a:r>
            <a:r>
              <a:rPr lang="en-US" baseline="0" dirty="0" smtClean="0"/>
              <a:t> DV between parents</a:t>
            </a:r>
          </a:p>
          <a:p>
            <a:pPr marL="628650" lvl="1" indent="-171450">
              <a:buFont typeface="Arial" panose="020B0604020202020204" pitchFamily="34" charset="0"/>
              <a:buChar char="•"/>
            </a:pPr>
            <a:r>
              <a:rPr lang="en-US" baseline="0" dirty="0" smtClean="0"/>
              <a:t>Neglect in home country</a:t>
            </a:r>
          </a:p>
          <a:p>
            <a:pPr marL="628650" lvl="1" indent="-171450">
              <a:buFont typeface="Arial" panose="020B0604020202020204" pitchFamily="34" charset="0"/>
              <a:buChar char="•"/>
            </a:pPr>
            <a:r>
              <a:rPr lang="en-US" baseline="0" dirty="0" smtClean="0"/>
              <a:t>Work early age/ no school</a:t>
            </a:r>
            <a:endParaRPr lang="en-US" dirty="0" smtClean="0"/>
          </a:p>
          <a:p>
            <a:pPr marL="171450" indent="-171450">
              <a:buFont typeface="Arial" panose="020B0604020202020204" pitchFamily="34" charset="0"/>
              <a:buChar char="•"/>
            </a:pPr>
            <a:r>
              <a:rPr lang="en-US" dirty="0" smtClean="0"/>
              <a:t>Benefits – work authorization,</a:t>
            </a:r>
            <a:r>
              <a:rPr lang="en-US" baseline="0" dirty="0" smtClean="0"/>
              <a:t> </a:t>
            </a:r>
            <a:r>
              <a:rPr lang="en-US" dirty="0" smtClean="0"/>
              <a:t>immediately</a:t>
            </a:r>
            <a:r>
              <a:rPr lang="en-US" baseline="0" dirty="0" smtClean="0"/>
              <a:t> able to adjust to LPR</a:t>
            </a:r>
          </a:p>
          <a:p>
            <a:endParaRPr lang="en-US" dirty="0"/>
          </a:p>
        </p:txBody>
      </p:sp>
    </p:spTree>
    <p:extLst>
      <p:ext uri="{BB962C8B-B14F-4D97-AF65-F5344CB8AC3E}">
        <p14:creationId xmlns:p14="http://schemas.microsoft.com/office/powerpoint/2010/main" val="91013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panose="020F0502020204030204" pitchFamily="34" charset="0"/>
                <a:cs typeface="Calibri" panose="020F0502020204030204" pitchFamily="34" charset="0"/>
              </a:rPr>
              <a:t>-As the companies subcontracted by ORR are incorporated outside of California, the State juvenile courts do not have jurisdiction over them-Hoping for legislative fix in the next year</a:t>
            </a:r>
          </a:p>
          <a:p>
            <a:endParaRPr lang="en-US" dirty="0"/>
          </a:p>
        </p:txBody>
      </p:sp>
    </p:spTree>
    <p:extLst>
      <p:ext uri="{BB962C8B-B14F-4D97-AF65-F5344CB8AC3E}">
        <p14:creationId xmlns:p14="http://schemas.microsoft.com/office/powerpoint/2010/main" val="206263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or both” – but play it safe and allege both if facts support it</a:t>
            </a:r>
          </a:p>
          <a:p>
            <a:pPr marL="0" marR="0" indent="0" defTabSz="914400" eaLnBrk="1" fontAlgn="auto" latinLnBrk="0" hangingPunct="1">
              <a:lnSpc>
                <a:spcPct val="100000"/>
              </a:lnSpc>
              <a:spcBef>
                <a:spcPts val="400"/>
              </a:spcBef>
              <a:spcAft>
                <a:spcPts val="0"/>
              </a:spcAft>
              <a:buClrTx/>
              <a:buSzTx/>
              <a:buFontTx/>
              <a:buNone/>
              <a:tabLst/>
              <a:defRPr/>
            </a:pPr>
            <a:r>
              <a:rPr lang="en-US" dirty="0" smtClean="0"/>
              <a:t>See Welfare &amp;</a:t>
            </a:r>
            <a:r>
              <a:rPr lang="en-US" baseline="0" dirty="0" smtClean="0"/>
              <a:t> Institutions Code, Family Code, Penal Code</a:t>
            </a:r>
            <a:endParaRPr lang="en-US" dirty="0" smtClean="0"/>
          </a:p>
          <a:p>
            <a:endParaRPr lang="en-US" dirty="0"/>
          </a:p>
        </p:txBody>
      </p:sp>
    </p:spTree>
    <p:extLst>
      <p:ext uri="{BB962C8B-B14F-4D97-AF65-F5344CB8AC3E}">
        <p14:creationId xmlns:p14="http://schemas.microsoft.com/office/powerpoint/2010/main" val="2754960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449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unaccompanied</a:t>
            </a:r>
            <a:r>
              <a:rPr lang="en-US" baseline="0" dirty="0" smtClean="0"/>
              <a:t> kids have been released to a sponsor who can serve as legal guardian</a:t>
            </a:r>
            <a:endParaRPr lang="en-US" dirty="0"/>
          </a:p>
        </p:txBody>
      </p:sp>
    </p:spTree>
    <p:extLst>
      <p:ext uri="{BB962C8B-B14F-4D97-AF65-F5344CB8AC3E}">
        <p14:creationId xmlns:p14="http://schemas.microsoft.com/office/powerpoint/2010/main" val="1568338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remain financially responsible (technically)</a:t>
            </a:r>
          </a:p>
          <a:p>
            <a:r>
              <a:rPr lang="en-US" dirty="0" smtClean="0"/>
              <a:t>Can be terminated</a:t>
            </a:r>
            <a:r>
              <a:rPr lang="en-US" baseline="0" dirty="0" smtClean="0"/>
              <a:t> at any time</a:t>
            </a:r>
            <a:endParaRPr lang="en-US" dirty="0"/>
          </a:p>
        </p:txBody>
      </p:sp>
    </p:spTree>
    <p:extLst>
      <p:ext uri="{BB962C8B-B14F-4D97-AF65-F5344CB8AC3E}">
        <p14:creationId xmlns:p14="http://schemas.microsoft.com/office/powerpoint/2010/main" val="1568338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unaccompanied</a:t>
            </a:r>
            <a:r>
              <a:rPr lang="en-US" baseline="0" dirty="0" smtClean="0"/>
              <a:t> kids have been released to a sponsor who can serve as legal guardian</a:t>
            </a:r>
            <a:endParaRPr lang="en-US" dirty="0"/>
          </a:p>
        </p:txBody>
      </p:sp>
    </p:spTree>
    <p:extLst>
      <p:ext uri="{BB962C8B-B14F-4D97-AF65-F5344CB8AC3E}">
        <p14:creationId xmlns:p14="http://schemas.microsoft.com/office/powerpoint/2010/main" val="156833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 900 (Cal </a:t>
            </a:r>
            <a:r>
              <a:rPr lang="en-US" dirty="0" err="1" smtClean="0"/>
              <a:t>Prob</a:t>
            </a:r>
            <a:r>
              <a:rPr lang="en-US" dirty="0" smtClean="0"/>
              <a:t> Code 1510.1),</a:t>
            </a:r>
            <a:r>
              <a:rPr lang="en-US" baseline="0" dirty="0" smtClean="0"/>
              <a:t> 2015 – Cal attempt to correct misalignment between state and fed law (INA defines child up to 21)</a:t>
            </a:r>
            <a:endParaRPr lang="en-US" dirty="0" smtClean="0"/>
          </a:p>
          <a:p>
            <a:r>
              <a:rPr lang="en-US" dirty="0" smtClean="0"/>
              <a:t>-J.L. v. </a:t>
            </a:r>
            <a:r>
              <a:rPr lang="en-US" dirty="0" err="1" smtClean="0"/>
              <a:t>Cissna</a:t>
            </a:r>
            <a:r>
              <a:rPr lang="en-US" dirty="0" smtClean="0"/>
              <a:t> – class action re AB 900 cases - seeking preliminary injunction (hearing 10/17/18)</a:t>
            </a:r>
          </a:p>
          <a:p>
            <a:r>
              <a:rPr lang="en-US" dirty="0" smtClean="0"/>
              <a:t>Risks in affirmative cases:</a:t>
            </a:r>
          </a:p>
          <a:p>
            <a:r>
              <a:rPr lang="en-US" dirty="0" smtClean="0"/>
              <a:t>-6/28/18 memo: will refer all denied</a:t>
            </a:r>
            <a:r>
              <a:rPr lang="en-US" baseline="0" dirty="0" smtClean="0"/>
              <a:t> petitions to ICE for NTA</a:t>
            </a:r>
          </a:p>
          <a:p>
            <a:r>
              <a:rPr lang="en-US" baseline="0" dirty="0" smtClean="0"/>
              <a:t>-As of 9/11/18 – USCIS can deny SIJ petitions for lack of evidence w/o issuing RFE or NOID</a:t>
            </a:r>
          </a:p>
          <a:p>
            <a:r>
              <a:rPr lang="en-US" baseline="0" dirty="0" smtClean="0"/>
              <a:t>-New incentive to pursue additional forms of relief (asylum)</a:t>
            </a:r>
            <a:endParaRPr lang="en-US" dirty="0"/>
          </a:p>
        </p:txBody>
      </p:sp>
    </p:spTree>
    <p:extLst>
      <p:ext uri="{BB962C8B-B14F-4D97-AF65-F5344CB8AC3E}">
        <p14:creationId xmlns:p14="http://schemas.microsoft.com/office/powerpoint/2010/main" val="292136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LSC:</a:t>
            </a:r>
          </a:p>
          <a:p>
            <a:pPr lvl="1"/>
            <a:r>
              <a:rPr lang="en-US" sz="3200" dirty="0" smtClean="0">
                <a:latin typeface="Calibri" pitchFamily="34" charset="0"/>
              </a:rPr>
              <a:t>Education: youth having issues with enrollment, suspensions, or expulsions.</a:t>
            </a:r>
          </a:p>
          <a:p>
            <a:pPr lvl="1"/>
            <a:r>
              <a:rPr lang="en-US" sz="3200" dirty="0" smtClean="0">
                <a:latin typeface="Calibri" pitchFamily="34" charset="0"/>
              </a:rPr>
              <a:t>Guardianship: youth who are unable to live with parent(s) and want another adult to be appointed as legal guardian.</a:t>
            </a:r>
          </a:p>
          <a:p>
            <a:pPr lvl="1"/>
            <a:r>
              <a:rPr lang="en-US" sz="3200" dirty="0" smtClean="0">
                <a:latin typeface="Calibri" pitchFamily="34" charset="0"/>
              </a:rPr>
              <a:t>Dependency: youth who are in the foster care system</a:t>
            </a:r>
          </a:p>
          <a:p>
            <a:pPr lvl="1"/>
            <a:r>
              <a:rPr lang="en-US" sz="3200" dirty="0" smtClean="0">
                <a:latin typeface="Calibri" pitchFamily="34" charset="0"/>
              </a:rPr>
              <a:t>Immigration: undocumented youth eligible for special kinds of visas or DACA</a:t>
            </a:r>
            <a:r>
              <a:rPr lang="en-US" sz="3200" baseline="0" dirty="0" smtClean="0">
                <a:latin typeface="Calibri" pitchFamily="34" charset="0"/>
              </a:rPr>
              <a:t> (detained and non-detained)</a:t>
            </a:r>
            <a:endParaRPr lang="en-US" sz="3200" dirty="0" smtClean="0">
              <a:latin typeface="Calibri" pitchFamily="34" charset="0"/>
            </a:endParaRPr>
          </a:p>
          <a:p>
            <a:pPr lvl="1"/>
            <a:r>
              <a:rPr lang="en-US" sz="3200" dirty="0" smtClean="0">
                <a:latin typeface="Calibri" pitchFamily="34" charset="0"/>
              </a:rPr>
              <a:t>Infraction defense – homeless youth</a:t>
            </a:r>
          </a:p>
          <a:p>
            <a:endParaRPr lang="en-US" dirty="0"/>
          </a:p>
        </p:txBody>
      </p:sp>
    </p:spTree>
    <p:extLst>
      <p:ext uri="{BB962C8B-B14F-4D97-AF65-F5344CB8AC3E}">
        <p14:creationId xmlns:p14="http://schemas.microsoft.com/office/powerpoint/2010/main" val="556795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 Sessions invoked rarely</a:t>
            </a:r>
            <a:r>
              <a:rPr lang="en-US" baseline="0" dirty="0" smtClean="0"/>
              <a:t> utilized power to certify the BIA case to himself and reverse the Board’s decision to grant asylum to Salvadoran woman fleeing horrific DV; remanded to immigration court; will likely be appealed to 4</a:t>
            </a:r>
            <a:r>
              <a:rPr lang="en-US" baseline="30000" dirty="0" smtClean="0"/>
              <a:t>th</a:t>
            </a:r>
            <a:r>
              <a:rPr lang="en-US" baseline="0" dirty="0" smtClean="0"/>
              <a:t> Cir</a:t>
            </a:r>
            <a:endParaRPr lang="en-US" dirty="0"/>
          </a:p>
        </p:txBody>
      </p:sp>
    </p:spTree>
    <p:extLst>
      <p:ext uri="{BB962C8B-B14F-4D97-AF65-F5344CB8AC3E}">
        <p14:creationId xmlns:p14="http://schemas.microsoft.com/office/powerpoint/2010/main" val="859604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 Sessions invoked rarely</a:t>
            </a:r>
            <a:r>
              <a:rPr lang="en-US" baseline="0" dirty="0" smtClean="0"/>
              <a:t> utilized power to certify the BIA case to himself and reverse the Board’s decision to grant asylum to Salvadoran woman fleeing horrific DV; remanded to immigration court; will likely be appealed to 4</a:t>
            </a:r>
            <a:r>
              <a:rPr lang="en-US" baseline="30000" dirty="0" smtClean="0"/>
              <a:t>th</a:t>
            </a:r>
            <a:r>
              <a:rPr lang="en-US" baseline="0" dirty="0" smtClean="0"/>
              <a:t> Cir</a:t>
            </a:r>
            <a:endParaRPr lang="en-US" dirty="0"/>
          </a:p>
        </p:txBody>
      </p:sp>
    </p:spTree>
    <p:extLst>
      <p:ext uri="{BB962C8B-B14F-4D97-AF65-F5344CB8AC3E}">
        <p14:creationId xmlns:p14="http://schemas.microsoft.com/office/powerpoint/2010/main" val="859604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Arial" panose="020B0604020202020204" pitchFamily="34" charset="0"/>
              <a:buChar char="•"/>
              <a:defRPr/>
            </a:pPr>
            <a:r>
              <a:rPr lang="en-US" dirty="0" smtClean="0">
                <a:latin typeface="Calibri" panose="020F0502020204030204" pitchFamily="34" charset="0"/>
              </a:rPr>
              <a:t>Most children won’t self-identify as trafficking victims – it’s a fact based determination</a:t>
            </a:r>
          </a:p>
          <a:p>
            <a:pPr lvl="1">
              <a:lnSpc>
                <a:spcPct val="90000"/>
              </a:lnSpc>
              <a:defRPr/>
            </a:pPr>
            <a:r>
              <a:rPr lang="en-US" dirty="0" smtClean="0">
                <a:latin typeface="Calibri" panose="020F0502020204030204" pitchFamily="34" charset="0"/>
              </a:rPr>
              <a:t>Did the child have to work?</a:t>
            </a:r>
          </a:p>
          <a:p>
            <a:pPr lvl="1">
              <a:lnSpc>
                <a:spcPct val="90000"/>
              </a:lnSpc>
              <a:defRPr/>
            </a:pPr>
            <a:r>
              <a:rPr lang="en-US" dirty="0" smtClean="0">
                <a:latin typeface="Calibri" panose="020F0502020204030204" pitchFamily="34" charset="0"/>
              </a:rPr>
              <a:t>Was there force, fraud or coercion?</a:t>
            </a:r>
          </a:p>
          <a:p>
            <a:pPr lvl="1">
              <a:lnSpc>
                <a:spcPct val="90000"/>
              </a:lnSpc>
              <a:defRPr/>
            </a:pPr>
            <a:r>
              <a:rPr lang="en-US" dirty="0" smtClean="0">
                <a:latin typeface="Calibri" panose="020F0502020204030204" pitchFamily="34" charset="0"/>
              </a:rPr>
              <a:t>T Visa:  Victim of human trafficking (sex or labor trafficking), physical presence on account of the trafficking activity, and would suffer extreme hardship involving unusual and severe harm upon removal</a:t>
            </a:r>
          </a:p>
          <a:p>
            <a:pPr lvl="1">
              <a:lnSpc>
                <a:spcPct val="90000"/>
              </a:lnSpc>
              <a:defRPr/>
            </a:pPr>
            <a:endParaRPr lang="en-US" dirty="0" smtClean="0">
              <a:latin typeface="Calibri" panose="020F0502020204030204" pitchFamily="34" charset="0"/>
            </a:endParaRPr>
          </a:p>
          <a:p>
            <a:pPr>
              <a:lnSpc>
                <a:spcPct val="90000"/>
              </a:lnSpc>
              <a:buFont typeface="Arial" panose="020B0604020202020204" pitchFamily="34" charset="0"/>
              <a:buChar char="•"/>
              <a:defRPr/>
            </a:pPr>
            <a:r>
              <a:rPr lang="en-US" dirty="0" smtClean="0">
                <a:latin typeface="Calibri" panose="020F0502020204030204" pitchFamily="34" charset="0"/>
              </a:rPr>
              <a:t>In applying for a T visa, it is helpful, but not required for minors, to file certification from law enforcement (similar to the U visa certification) –</a:t>
            </a:r>
          </a:p>
          <a:p>
            <a:pPr lvl="1">
              <a:lnSpc>
                <a:spcPct val="90000"/>
              </a:lnSpc>
              <a:defRPr/>
            </a:pPr>
            <a:r>
              <a:rPr lang="en-US" dirty="0" smtClean="0">
                <a:latin typeface="Calibri" panose="020F0502020204030204" pitchFamily="34" charset="0"/>
                <a:hlinkClick r:id="rId3"/>
              </a:rPr>
              <a:t>http://www.uscis.gov/sites/default/files/files/form/i-914supb.pdf</a:t>
            </a:r>
            <a:endParaRPr lang="en-US" dirty="0" smtClean="0">
              <a:latin typeface="Calibri" panose="020F0502020204030204" pitchFamily="34" charset="0"/>
            </a:endParaRPr>
          </a:p>
          <a:p>
            <a:pPr>
              <a:lnSpc>
                <a:spcPct val="90000"/>
              </a:lnSpc>
              <a:buFont typeface="Arial" panose="020B0604020202020204" pitchFamily="34" charset="0"/>
              <a:buChar char="•"/>
              <a:defRPr/>
            </a:pPr>
            <a:r>
              <a:rPr lang="en-US" dirty="0" smtClean="0">
                <a:latin typeface="Calibri" panose="020F0502020204030204" pitchFamily="34" charset="0"/>
              </a:rPr>
              <a:t>Child trafficking victims are eligible for additional benefits from the federal government</a:t>
            </a:r>
          </a:p>
          <a:p>
            <a:pPr lvl="1">
              <a:lnSpc>
                <a:spcPct val="90000"/>
              </a:lnSpc>
              <a:defRPr/>
            </a:pPr>
            <a:r>
              <a:rPr lang="en-US" dirty="0" smtClean="0">
                <a:latin typeface="Calibri" panose="020F0502020204030204" pitchFamily="34" charset="0"/>
              </a:rPr>
              <a:t>See </a:t>
            </a:r>
            <a:r>
              <a:rPr lang="en-US" dirty="0" smtClean="0">
                <a:latin typeface="Calibri" panose="020F0502020204030204" pitchFamily="34" charset="0"/>
                <a:hlinkClick r:id="rId4"/>
              </a:rPr>
              <a:t>http://www.acf.hhs.gov/programs/orr/resource/child-trafficking</a:t>
            </a:r>
            <a:endParaRPr lang="en-US"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t>
            </a:r>
            <a:r>
              <a:rPr lang="en-US" dirty="0" smtClean="0"/>
              <a:t>: ex: drug trafficking To qualify, you need to have come to the U.S. by force, under threats, persecution, or under duress, to work or do something against your will or if you have been forced into terrible working conditions once you were in the U.S.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Calibri" panose="020F0502020204030204" pitchFamily="34" charset="0"/>
              </a:rPr>
              <a:t>T Visa</a:t>
            </a:r>
            <a:r>
              <a:rPr lang="en-US" sz="1200" dirty="0" smtClean="0">
                <a:latin typeface="Calibri" panose="020F0502020204030204" pitchFamily="34" charset="0"/>
              </a:rPr>
              <a:t>:  Victim of human trafficking (sex or labor trafficking), physical presence on account of the trafficking activity, and would suffer extreme hardship involving unusual and severe harm upon removal</a:t>
            </a:r>
          </a:p>
          <a:p>
            <a:endParaRPr lang="en-US" dirty="0"/>
          </a:p>
        </p:txBody>
      </p:sp>
    </p:spTree>
    <p:extLst>
      <p:ext uri="{BB962C8B-B14F-4D97-AF65-F5344CB8AC3E}">
        <p14:creationId xmlns:p14="http://schemas.microsoft.com/office/powerpoint/2010/main" val="1243005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400"/>
              </a:spcBef>
              <a:spcAft>
                <a:spcPts val="0"/>
              </a:spcAft>
              <a:buClrTx/>
              <a:buSzTx/>
              <a:buFontTx/>
              <a:buNone/>
              <a:tabLst/>
              <a:defRPr/>
            </a:pPr>
            <a:r>
              <a:rPr lang="en-US" sz="1200" dirty="0" smtClean="0"/>
              <a:t>Crimes:  rape; torture; trafficking; incest; domestic violence; sexual assault; abusive sexual contact; prostitution; sexual exploitation; female genital mutilation; being held hostage; peonage; involuntary servitude; slave trade; kidnapping; abduction; unlawful criminal restraint; false imprisonment; blackmail; extortion; manslaughter; murder; felonious assault; witness tampering; obstruction of justice; perjury; or attempt, conspiracy, or solicitation to commit any of the above mentioned crimes</a:t>
            </a:r>
          </a:p>
          <a:p>
            <a:endParaRPr lang="en-US" dirty="0"/>
          </a:p>
        </p:txBody>
      </p:sp>
    </p:spTree>
    <p:extLst>
      <p:ext uri="{BB962C8B-B14F-4D97-AF65-F5344CB8AC3E}">
        <p14:creationId xmlns:p14="http://schemas.microsoft.com/office/powerpoint/2010/main" val="2373384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latin typeface="Garamond"/>
                <a:ea typeface="Garamond"/>
                <a:cs typeface="Garamond"/>
                <a:sym typeface="Garamond"/>
              </a:defRPr>
            </a:pPr>
            <a:r>
              <a:rPr lang="en-US" dirty="0" smtClean="0">
                <a:latin typeface="Calibri"/>
                <a:ea typeface="Calibri"/>
                <a:cs typeface="Calibri"/>
              </a:rPr>
              <a:t>Depending on which preference category, could be a long waiting list</a:t>
            </a:r>
          </a:p>
          <a:p>
            <a:pPr>
              <a:defRPr>
                <a:latin typeface="Garamond"/>
                <a:ea typeface="Garamond"/>
                <a:cs typeface="Garamond"/>
                <a:sym typeface="Garamond"/>
              </a:defRPr>
            </a:pPr>
            <a:r>
              <a:rPr lang="en-US" dirty="0" smtClean="0">
                <a:latin typeface="Calibri"/>
                <a:ea typeface="Calibri"/>
                <a:cs typeface="Calibri"/>
              </a:rPr>
              <a:t>Depending on method of entry may have to return to home country and consular process</a:t>
            </a:r>
          </a:p>
          <a:p>
            <a:pPr>
              <a:defRPr>
                <a:latin typeface="Garamond"/>
                <a:ea typeface="Garamond"/>
                <a:cs typeface="Garamond"/>
                <a:sym typeface="Garamond"/>
              </a:defRPr>
            </a:pPr>
            <a:r>
              <a:rPr lang="en-US" dirty="0" smtClean="0">
                <a:latin typeface="Calibri"/>
                <a:ea typeface="Calibri"/>
                <a:cs typeface="Calibri"/>
              </a:rPr>
              <a:t>Adoption:</a:t>
            </a:r>
          </a:p>
          <a:p>
            <a:pPr marL="742950" lvl="1" indent="-285750">
              <a:spcBef>
                <a:spcPts val="0"/>
              </a:spcBef>
              <a:buFontTx/>
              <a:defRPr sz="2400">
                <a:latin typeface="Garamond"/>
                <a:ea typeface="Garamond"/>
                <a:cs typeface="Garamond"/>
                <a:sym typeface="Garamond"/>
              </a:defRPr>
            </a:pPr>
            <a:r>
              <a:rPr lang="en-US" dirty="0" smtClean="0">
                <a:latin typeface="Calibri"/>
                <a:ea typeface="Calibri"/>
                <a:cs typeface="Calibri"/>
              </a:rPr>
              <a:t>U.S. citizen or lawful permanent resident can petition for adopted child if adoption finalized before child was 16 and child has been in legal custody for two years</a:t>
            </a:r>
          </a:p>
          <a:p>
            <a:endParaRPr lang="en-US" dirty="0"/>
          </a:p>
        </p:txBody>
      </p:sp>
    </p:spTree>
    <p:extLst>
      <p:ext uri="{BB962C8B-B14F-4D97-AF65-F5344CB8AC3E}">
        <p14:creationId xmlns:p14="http://schemas.microsoft.com/office/powerpoint/2010/main" val="3633867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-LSC social workers provide additional support to</a:t>
            </a:r>
            <a:r>
              <a:rPr lang="en-US" baseline="0" dirty="0" smtClean="0"/>
              <a:t> youth and their families (non-legal needs)</a:t>
            </a:r>
          </a:p>
          <a:p>
            <a:r>
              <a:rPr lang="en-US" baseline="0" dirty="0" smtClean="0"/>
              <a:t>-PB cases have a SW assigned</a:t>
            </a:r>
          </a:p>
          <a:p>
            <a:r>
              <a:rPr lang="en-US" baseline="0" dirty="0" smtClean="0"/>
              <a:t>	- when PB is assigned, SW likely has already met the family and started/completed a comprehensive assessment</a:t>
            </a:r>
          </a:p>
          <a:p>
            <a:endParaRPr lang="en-US" dirty="0"/>
          </a:p>
        </p:txBody>
      </p:sp>
    </p:spTree>
    <p:extLst>
      <p:ext uri="{BB962C8B-B14F-4D97-AF65-F5344CB8AC3E}">
        <p14:creationId xmlns:p14="http://schemas.microsoft.com/office/powerpoint/2010/main" val="1769008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
            </a:r>
            <a:r>
              <a:rPr lang="en-US" baseline="0" dirty="0" smtClean="0"/>
              <a:t> can attend legal meetings if </a:t>
            </a:r>
            <a:r>
              <a:rPr lang="en-US" baseline="0" dirty="0" err="1" smtClean="0"/>
              <a:t>clt</a:t>
            </a:r>
            <a:r>
              <a:rPr lang="en-US" baseline="0" dirty="0" smtClean="0"/>
              <a:t> requests</a:t>
            </a:r>
          </a:p>
          <a:p>
            <a:r>
              <a:rPr lang="en-US" baseline="0" dirty="0" smtClean="0"/>
              <a:t>-PB should inform SW of any needs that come up</a:t>
            </a:r>
          </a:p>
          <a:p>
            <a:endParaRPr lang="en-US" dirty="0"/>
          </a:p>
        </p:txBody>
      </p:sp>
    </p:spTree>
    <p:extLst>
      <p:ext uri="{BB962C8B-B14F-4D97-AF65-F5344CB8AC3E}">
        <p14:creationId xmlns:p14="http://schemas.microsoft.com/office/powerpoint/2010/main" val="4134661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but not all, immigration clients have limited English proficiency</a:t>
            </a:r>
          </a:p>
          <a:p>
            <a:r>
              <a:rPr lang="en-US" baseline="0" dirty="0" smtClean="0"/>
              <a:t>-PB’s should provide interpreter whenever possible, especially since SW may not always be available to meet when PB and </a:t>
            </a:r>
            <a:r>
              <a:rPr lang="en-US" baseline="0" dirty="0" err="1" smtClean="0"/>
              <a:t>Clt</a:t>
            </a:r>
            <a:r>
              <a:rPr lang="en-US" baseline="0" dirty="0" smtClean="0"/>
              <a:t> meet</a:t>
            </a:r>
          </a:p>
          <a:p>
            <a:r>
              <a:rPr lang="en-US" baseline="0" dirty="0" smtClean="0"/>
              <a:t>-SW can assist with arranging initial meeting </a:t>
            </a:r>
          </a:p>
          <a:p>
            <a:r>
              <a:rPr lang="en-US" baseline="0" dirty="0" smtClean="0"/>
              <a:t>-if </a:t>
            </a:r>
            <a:r>
              <a:rPr lang="en-US" baseline="0" dirty="0" err="1" smtClean="0"/>
              <a:t>clt</a:t>
            </a:r>
            <a:r>
              <a:rPr lang="en-US" baseline="0" dirty="0" smtClean="0"/>
              <a:t> is unresponsive, SW can assist PB in contacting </a:t>
            </a:r>
            <a:r>
              <a:rPr lang="en-US" baseline="0" dirty="0" err="1" smtClean="0"/>
              <a:t>clt</a:t>
            </a:r>
            <a:endParaRPr lang="en-US" baseline="0" dirty="0" smtClean="0"/>
          </a:p>
          <a:p>
            <a:r>
              <a:rPr lang="en-US" baseline="0" dirty="0" smtClean="0"/>
              <a:t>-explain mandated reporting</a:t>
            </a:r>
            <a:endParaRPr lang="en-US" dirty="0"/>
          </a:p>
        </p:txBody>
      </p:sp>
    </p:spTree>
    <p:extLst>
      <p:ext uri="{BB962C8B-B14F-4D97-AF65-F5344CB8AC3E}">
        <p14:creationId xmlns:p14="http://schemas.microsoft.com/office/powerpoint/2010/main" val="33067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 relationship with clients is fundamental for effective delivery of services</a:t>
            </a:r>
          </a:p>
          <a:p>
            <a:r>
              <a:rPr lang="en-US" dirty="0" smtClean="0"/>
              <a:t>-Rapport: confidence, cooperation, acceptance, understanding, respect, comfortable/safe atmosphere</a:t>
            </a:r>
          </a:p>
          <a:p>
            <a:endParaRPr lang="en-US" dirty="0"/>
          </a:p>
        </p:txBody>
      </p:sp>
    </p:spTree>
    <p:extLst>
      <p:ext uri="{BB962C8B-B14F-4D97-AF65-F5344CB8AC3E}">
        <p14:creationId xmlns:p14="http://schemas.microsoft.com/office/powerpoint/2010/main" val="1772452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attorney, it is important that you obtain as much info as possible for the client’s case. However, keep in mind your clients’ experiences and how these have affected their behaviors and willingness to disclose information</a:t>
            </a:r>
          </a:p>
          <a:p>
            <a:endParaRPr lang="en-US" dirty="0"/>
          </a:p>
        </p:txBody>
      </p:sp>
    </p:spTree>
    <p:extLst>
      <p:ext uri="{BB962C8B-B14F-4D97-AF65-F5344CB8AC3E}">
        <p14:creationId xmlns:p14="http://schemas.microsoft.com/office/powerpoint/2010/main" val="21366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2-page overview of PB program</a:t>
            </a:r>
            <a:endParaRPr lang="en-US" dirty="0"/>
          </a:p>
        </p:txBody>
      </p:sp>
    </p:spTree>
    <p:extLst>
      <p:ext uri="{BB962C8B-B14F-4D97-AF65-F5344CB8AC3E}">
        <p14:creationId xmlns:p14="http://schemas.microsoft.com/office/powerpoint/2010/main" val="556795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attorney, it is important that you obtain as much info as possible for the client’s case. However, keep in mind your clients’ experiences and how these have affected their behaviors and willingness to disclose information</a:t>
            </a:r>
          </a:p>
          <a:p>
            <a:endParaRPr lang="en-US" dirty="0"/>
          </a:p>
        </p:txBody>
      </p:sp>
    </p:spTree>
    <p:extLst>
      <p:ext uri="{BB962C8B-B14F-4D97-AF65-F5344CB8AC3E}">
        <p14:creationId xmlns:p14="http://schemas.microsoft.com/office/powerpoint/2010/main" val="4047105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acknowledge the client’s trauma</a:t>
            </a:r>
          </a:p>
          <a:p>
            <a:r>
              <a:rPr lang="en-US" dirty="0" smtClean="0"/>
              <a:t>Nonverbal cues</a:t>
            </a:r>
          </a:p>
          <a:p>
            <a:r>
              <a:rPr lang="en-US" dirty="0" smtClean="0"/>
              <a:t>-anxiety</a:t>
            </a:r>
          </a:p>
          <a:p>
            <a:r>
              <a:rPr lang="en-US" dirty="0" smtClean="0"/>
              <a:t>-change of tone or expression</a:t>
            </a:r>
          </a:p>
          <a:p>
            <a:r>
              <a:rPr lang="en-US" dirty="0" smtClean="0"/>
              <a:t>-fidgeting</a:t>
            </a:r>
          </a:p>
          <a:p>
            <a:endParaRPr lang="en-US" dirty="0"/>
          </a:p>
        </p:txBody>
      </p:sp>
    </p:spTree>
    <p:extLst>
      <p:ext uri="{BB962C8B-B14F-4D97-AF65-F5344CB8AC3E}">
        <p14:creationId xmlns:p14="http://schemas.microsoft.com/office/powerpoint/2010/main" val="4265872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rush your client</a:t>
            </a:r>
          </a:p>
          <a:p>
            <a:r>
              <a:rPr lang="en-US" dirty="0" smtClean="0"/>
              <a:t>-They need time to understand/ think about questions/ retrieve info from their memory/ put info into words/ find a way to communicate their response</a:t>
            </a:r>
          </a:p>
          <a:p>
            <a:endParaRPr lang="en-US" dirty="0" smtClean="0"/>
          </a:p>
          <a:p>
            <a:r>
              <a:rPr lang="en-US" dirty="0" smtClean="0"/>
              <a:t>Don’t suggest answers</a:t>
            </a:r>
          </a:p>
          <a:p>
            <a:r>
              <a:rPr lang="en-US" dirty="0" smtClean="0"/>
              <a:t>-sometimes children will confirm when given answers; they think they’re saying what you want to hear</a:t>
            </a:r>
          </a:p>
          <a:p>
            <a:endParaRPr lang="en-US" dirty="0"/>
          </a:p>
        </p:txBody>
      </p:sp>
    </p:spTree>
    <p:extLst>
      <p:ext uri="{BB962C8B-B14F-4D97-AF65-F5344CB8AC3E}">
        <p14:creationId xmlns:p14="http://schemas.microsoft.com/office/powerpoint/2010/main" val="4097496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p>
          <a:p>
            <a:r>
              <a:rPr lang="en-US" dirty="0" smtClean="0"/>
              <a:t>-email example</a:t>
            </a:r>
          </a:p>
          <a:p>
            <a:r>
              <a:rPr lang="en-US" dirty="0" smtClean="0"/>
              <a:t>-written</a:t>
            </a:r>
            <a:r>
              <a:rPr lang="en-US" baseline="0" dirty="0" smtClean="0"/>
              <a:t> </a:t>
            </a:r>
            <a:r>
              <a:rPr lang="en-US" baseline="0" dirty="0" err="1" smtClean="0"/>
              <a:t>comm</a:t>
            </a:r>
            <a:r>
              <a:rPr lang="en-US" baseline="0" dirty="0" smtClean="0"/>
              <a:t> in Spanish to the extent possible</a:t>
            </a:r>
            <a:endParaRPr lang="en-US" dirty="0"/>
          </a:p>
        </p:txBody>
      </p:sp>
    </p:spTree>
    <p:extLst>
      <p:ext uri="{BB962C8B-B14F-4D97-AF65-F5344CB8AC3E}">
        <p14:creationId xmlns:p14="http://schemas.microsoft.com/office/powerpoint/2010/main" val="3436205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422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Undocumented includes children who:</a:t>
            </a:r>
          </a:p>
          <a:p>
            <a:r>
              <a:rPr lang="en-US" dirty="0" smtClean="0"/>
              <a:t>-were brought to US on a visa that expired</a:t>
            </a:r>
          </a:p>
          <a:p>
            <a:r>
              <a:rPr lang="en-US" dirty="0" smtClean="0"/>
              <a:t>-entered the US w/o inspection</a:t>
            </a:r>
          </a:p>
          <a:p>
            <a:r>
              <a:rPr lang="en-US" dirty="0" smtClean="0"/>
              <a:t>-obtained lawful status and subsequently lost it</a:t>
            </a:r>
          </a:p>
          <a:p>
            <a:endParaRPr lang="en-US" dirty="0"/>
          </a:p>
        </p:txBody>
      </p:sp>
    </p:spTree>
    <p:extLst>
      <p:ext uri="{BB962C8B-B14F-4D97-AF65-F5344CB8AC3E}">
        <p14:creationId xmlns:p14="http://schemas.microsoft.com/office/powerpoint/2010/main" val="313347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-Accompanied – include many DACA clients</a:t>
            </a:r>
          </a:p>
          <a:p>
            <a:r>
              <a:rPr lang="en-US" dirty="0" smtClean="0"/>
              <a:t>-Unaccompanied - certain benefits that come w/ being designated a UAC – ex: apply affirmatively for asylum even</a:t>
            </a:r>
            <a:r>
              <a:rPr lang="en-US" baseline="0" dirty="0" smtClean="0"/>
              <a:t> if in removal proceedings</a:t>
            </a:r>
          </a:p>
          <a:p>
            <a:r>
              <a:rPr lang="en-US" dirty="0" smtClean="0"/>
              <a:t>-Can go from one</a:t>
            </a:r>
            <a:r>
              <a:rPr lang="en-US" baseline="0" dirty="0" smtClean="0"/>
              <a:t> status to the other – through de-designation or through being separated from parent (zero-tolerance, deportation, etc.)</a:t>
            </a:r>
            <a:endParaRPr lang="en-US" dirty="0"/>
          </a:p>
        </p:txBody>
      </p:sp>
    </p:spTree>
    <p:extLst>
      <p:ext uri="{BB962C8B-B14F-4D97-AF65-F5344CB8AC3E}">
        <p14:creationId xmlns:p14="http://schemas.microsoft.com/office/powerpoint/2010/main" val="231570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smtClean="0">
                <a:effectLst/>
                <a:latin typeface="+mj-lt"/>
                <a:ea typeface="+mj-ea"/>
                <a:cs typeface="+mj-cs"/>
                <a:sym typeface="Arial"/>
              </a:rPr>
              <a:t>-Illegal border crossings</a:t>
            </a:r>
            <a:r>
              <a:rPr lang="en-US" sz="1200" b="0" i="0" baseline="0" dirty="0" smtClean="0">
                <a:effectLst/>
                <a:latin typeface="+mj-lt"/>
                <a:ea typeface="+mj-ea"/>
                <a:cs typeface="+mj-cs"/>
                <a:sym typeface="Arial"/>
              </a:rPr>
              <a:t> have been falling steadily since 2000 (</a:t>
            </a:r>
            <a:r>
              <a:rPr lang="en-US" sz="1200" b="0" i="0" baseline="0" dirty="0" err="1" smtClean="0">
                <a:effectLst/>
                <a:latin typeface="+mj-lt"/>
                <a:ea typeface="+mj-ea"/>
                <a:cs typeface="+mj-cs"/>
                <a:sym typeface="Arial"/>
              </a:rPr>
              <a:t>esp</a:t>
            </a:r>
            <a:r>
              <a:rPr lang="en-US" sz="1200" b="0" i="0" baseline="0" dirty="0" smtClean="0">
                <a:effectLst/>
                <a:latin typeface="+mj-lt"/>
                <a:ea typeface="+mj-ea"/>
                <a:cs typeface="+mj-cs"/>
                <a:sym typeface="Arial"/>
              </a:rPr>
              <a:t> from Mexico); dips during each recession </a:t>
            </a:r>
          </a:p>
          <a:p>
            <a:pPr fontAlgn="base"/>
            <a:r>
              <a:rPr lang="en-US" sz="1200" b="0" i="0" baseline="0" dirty="0" smtClean="0">
                <a:effectLst/>
                <a:latin typeface="+mj-lt"/>
                <a:ea typeface="+mj-ea"/>
                <a:cs typeface="+mj-cs"/>
                <a:sym typeface="Arial"/>
              </a:rPr>
              <a:t>-Reasons for migration changing – less driven by economics and family reunification, more safety driven</a:t>
            </a:r>
          </a:p>
          <a:p>
            <a:pPr fontAlgn="base"/>
            <a:r>
              <a:rPr lang="en-US" sz="1200" b="0" i="0" baseline="0" dirty="0" smtClean="0">
                <a:effectLst/>
                <a:latin typeface="+mj-lt"/>
                <a:ea typeface="+mj-ea"/>
                <a:cs typeface="+mj-cs"/>
                <a:sym typeface="Arial"/>
              </a:rPr>
              <a:t>-Despite border patrol agents almost doubling since 2000</a:t>
            </a:r>
            <a:endParaRPr lang="en-US" sz="1200" b="0" i="0" dirty="0" smtClean="0">
              <a:effectLst/>
              <a:latin typeface="+mj-lt"/>
              <a:ea typeface="+mj-ea"/>
              <a:cs typeface="+mj-cs"/>
              <a:sym typeface="Arial"/>
            </a:endParaRPr>
          </a:p>
        </p:txBody>
      </p:sp>
    </p:spTree>
    <p:extLst>
      <p:ext uri="{BB962C8B-B14F-4D97-AF65-F5344CB8AC3E}">
        <p14:creationId xmlns:p14="http://schemas.microsoft.com/office/powerpoint/2010/main" val="290117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baseline="0" dirty="0" smtClean="0">
                <a:effectLst/>
                <a:latin typeface="+mj-lt"/>
                <a:ea typeface="+mj-ea"/>
                <a:cs typeface="+mj-cs"/>
                <a:sym typeface="Arial"/>
              </a:rPr>
              <a:t>2018 – currently up 17% from last year</a:t>
            </a:r>
            <a:endParaRPr lang="en-US" sz="1200" b="0" i="0" dirty="0" smtClean="0">
              <a:effectLst/>
              <a:latin typeface="+mj-lt"/>
              <a:ea typeface="+mj-ea"/>
              <a:cs typeface="+mj-cs"/>
              <a:sym typeface="Arial"/>
            </a:endParaRPr>
          </a:p>
        </p:txBody>
      </p:sp>
    </p:spTree>
    <p:extLst>
      <p:ext uri="{BB962C8B-B14F-4D97-AF65-F5344CB8AC3E}">
        <p14:creationId xmlns:p14="http://schemas.microsoft.com/office/powerpoint/2010/main" val="290117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smtClean="0">
                <a:effectLst/>
                <a:latin typeface="+mj-lt"/>
                <a:ea typeface="+mj-ea"/>
                <a:cs typeface="+mj-cs"/>
                <a:sym typeface="Arial"/>
              </a:rPr>
              <a:t>-Illegal border crossings</a:t>
            </a:r>
            <a:r>
              <a:rPr lang="en-US" sz="1200" b="0" i="0" baseline="0" dirty="0" smtClean="0">
                <a:effectLst/>
                <a:latin typeface="+mj-lt"/>
                <a:ea typeface="+mj-ea"/>
                <a:cs typeface="+mj-cs"/>
                <a:sym typeface="Arial"/>
              </a:rPr>
              <a:t> have been falling steadily since 2000 (</a:t>
            </a:r>
            <a:r>
              <a:rPr lang="en-US" sz="1200" b="0" i="0" baseline="0" dirty="0" err="1" smtClean="0">
                <a:effectLst/>
                <a:latin typeface="+mj-lt"/>
                <a:ea typeface="+mj-ea"/>
                <a:cs typeface="+mj-cs"/>
                <a:sym typeface="Arial"/>
              </a:rPr>
              <a:t>esp</a:t>
            </a:r>
            <a:r>
              <a:rPr lang="en-US" sz="1200" b="0" i="0" baseline="0" dirty="0" smtClean="0">
                <a:effectLst/>
                <a:latin typeface="+mj-lt"/>
                <a:ea typeface="+mj-ea"/>
                <a:cs typeface="+mj-cs"/>
                <a:sym typeface="Arial"/>
              </a:rPr>
              <a:t> from Mexico); dips during each recession </a:t>
            </a:r>
          </a:p>
          <a:p>
            <a:pPr fontAlgn="base"/>
            <a:r>
              <a:rPr lang="en-US" sz="1200" b="0" i="0" baseline="0" dirty="0" smtClean="0">
                <a:effectLst/>
                <a:latin typeface="+mj-lt"/>
                <a:ea typeface="+mj-ea"/>
                <a:cs typeface="+mj-cs"/>
                <a:sym typeface="Arial"/>
              </a:rPr>
              <a:t>-Reasons for migration changing – less driven by economics and family reunification, more safety driven</a:t>
            </a:r>
            <a:endParaRPr lang="en-US" sz="1200" b="0" i="0" dirty="0" smtClean="0">
              <a:effectLst/>
              <a:latin typeface="+mj-lt"/>
              <a:ea typeface="+mj-ea"/>
              <a:cs typeface="+mj-cs"/>
              <a:sym typeface="Arial"/>
            </a:endParaRPr>
          </a:p>
          <a:p>
            <a:pPr fontAlgn="base"/>
            <a:r>
              <a:rPr lang="en-US" sz="1200" b="0" i="0" dirty="0" smtClean="0">
                <a:effectLst/>
                <a:latin typeface="+mj-lt"/>
                <a:ea typeface="+mj-ea"/>
                <a:cs typeface="+mj-cs"/>
                <a:sym typeface="Arial"/>
              </a:rPr>
              <a:t>July saw a decline of nearly 7 percent overall compared to June 2018. </a:t>
            </a:r>
          </a:p>
          <a:p>
            <a:pPr fontAlgn="base"/>
            <a:r>
              <a:rPr lang="en-US" sz="1200" b="0" i="0" dirty="0" smtClean="0">
                <a:effectLst/>
                <a:latin typeface="+mj-lt"/>
                <a:ea typeface="+mj-ea"/>
                <a:cs typeface="+mj-cs"/>
                <a:sym typeface="Arial"/>
              </a:rPr>
              <a:t>The largest decrease of nearly 23 percent stemmed from UAC apprehended between ports of entry.  </a:t>
            </a:r>
          </a:p>
          <a:p>
            <a:pPr fontAlgn="base"/>
            <a:r>
              <a:rPr lang="en-US" sz="1200" b="0" i="0" dirty="0" smtClean="0">
                <a:effectLst/>
                <a:latin typeface="+mj-lt"/>
                <a:ea typeface="+mj-ea"/>
                <a:cs typeface="+mj-cs"/>
                <a:sym typeface="Arial"/>
              </a:rPr>
              <a:t>Family Units remained nearly flat with an overall less than 1 percent decline.</a:t>
            </a:r>
          </a:p>
          <a:p>
            <a:pPr fontAlgn="base"/>
            <a:r>
              <a:rPr lang="en-US" sz="1200" b="0" i="0" dirty="0" smtClean="0">
                <a:effectLst/>
                <a:latin typeface="+mj-lt"/>
                <a:ea typeface="+mj-ea"/>
                <a:cs typeface="+mj-cs"/>
                <a:sym typeface="Arial"/>
              </a:rPr>
              <a:t>Comparing July 2018 to July 2017, </a:t>
            </a:r>
            <a:r>
              <a:rPr lang="en-US" sz="1200" b="1" i="0" dirty="0" smtClean="0">
                <a:effectLst/>
                <a:latin typeface="+mj-lt"/>
                <a:ea typeface="+mj-ea"/>
                <a:cs typeface="+mj-cs"/>
                <a:sym typeface="Arial"/>
              </a:rPr>
              <a:t>the overall numbers are up nearly 57 percent with the largest increase being Family Units which increased more than 142 percent year over year.</a:t>
            </a:r>
          </a:p>
          <a:p>
            <a:pPr fontAlgn="base"/>
            <a:r>
              <a:rPr lang="en-US" sz="1200" b="1" i="0" dirty="0" smtClean="0">
                <a:effectLst/>
                <a:latin typeface="+mj-lt"/>
                <a:ea typeface="+mj-ea"/>
                <a:cs typeface="+mj-cs"/>
                <a:sym typeface="Arial"/>
              </a:rPr>
              <a:t>For the Fiscal Year to Date FYTD 2018 compared to FYTD 2017 the numbers are up 16 percent for UAC, 29 percent for Family Units and overall the numbers are up almost 20 percent compared to this time last year. </a:t>
            </a:r>
            <a:r>
              <a:rPr lang="en-US" sz="1200" b="0" i="0" dirty="0" smtClean="0">
                <a:effectLst/>
                <a:latin typeface="+mj-lt"/>
                <a:ea typeface="+mj-ea"/>
                <a:cs typeface="+mj-cs"/>
                <a:sym typeface="Arial"/>
              </a:rPr>
              <a:t> </a:t>
            </a:r>
          </a:p>
          <a:p>
            <a:pPr fontAlgn="base"/>
            <a:r>
              <a:rPr lang="en-US" sz="1200" b="0" i="0" dirty="0" smtClean="0">
                <a:effectLst/>
                <a:latin typeface="+mj-lt"/>
                <a:ea typeface="+mj-ea"/>
                <a:cs typeface="+mj-cs"/>
                <a:sym typeface="Arial"/>
              </a:rPr>
              <a:t>Research shows hard</a:t>
            </a:r>
            <a:r>
              <a:rPr lang="en-US" sz="1200" b="0" i="0" baseline="0" dirty="0" smtClean="0">
                <a:effectLst/>
                <a:latin typeface="+mj-lt"/>
                <a:ea typeface="+mj-ea"/>
                <a:cs typeface="+mj-cs"/>
                <a:sym typeface="Arial"/>
              </a:rPr>
              <a:t> to deter people when fleeing for safety reasons, but may change the route of migration and may make more vulnerable to trafficking/exploitation</a:t>
            </a:r>
            <a:endParaRPr lang="en-US" sz="1200" b="0" i="0" dirty="0" smtClean="0">
              <a:effectLst/>
              <a:latin typeface="+mj-lt"/>
              <a:ea typeface="+mj-ea"/>
              <a:cs typeface="+mj-cs"/>
              <a:sym typeface="Arial"/>
            </a:endParaRPr>
          </a:p>
          <a:p>
            <a:pPr fontAlgn="base"/>
            <a:r>
              <a:rPr lang="en-US" sz="1200" b="0" i="0" dirty="0" smtClean="0">
                <a:effectLst/>
                <a:latin typeface="+mj-lt"/>
                <a:ea typeface="+mj-ea"/>
                <a:cs typeface="+mj-cs"/>
                <a:sym typeface="Arial"/>
              </a:rPr>
              <a:t>Source: CBP.gov</a:t>
            </a:r>
            <a:endParaRPr lang="en-US" sz="1200" b="0" i="0" dirty="0">
              <a:effectLst/>
              <a:latin typeface="+mj-lt"/>
              <a:ea typeface="+mj-ea"/>
              <a:cs typeface="+mj-cs"/>
              <a:sym typeface="Arial"/>
            </a:endParaRPr>
          </a:p>
        </p:txBody>
      </p:sp>
    </p:spTree>
    <p:extLst>
      <p:ext uri="{BB962C8B-B14F-4D97-AF65-F5344CB8AC3E}">
        <p14:creationId xmlns:p14="http://schemas.microsoft.com/office/powerpoint/2010/main" val="290117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27" name="Group 27"/>
          <p:cNvGrpSpPr/>
          <p:nvPr/>
        </p:nvGrpSpPr>
        <p:grpSpPr>
          <a:xfrm>
            <a:off x="-1" y="0"/>
            <a:ext cx="5867401" cy="6858000"/>
            <a:chOff x="0" y="0"/>
            <a:chExt cx="5867400" cy="6858000"/>
          </a:xfrm>
        </p:grpSpPr>
        <p:sp>
          <p:nvSpPr>
            <p:cNvPr id="25" name="Shape 25"/>
            <p:cNvSpPr/>
            <p:nvPr/>
          </p:nvSpPr>
          <p:spPr>
            <a:xfrm>
              <a:off x="-1" y="0"/>
              <a:ext cx="4572002" cy="6858000"/>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endParaRPr/>
            </a:p>
          </p:txBody>
        </p:sp>
        <p:sp>
          <p:nvSpPr>
            <p:cNvPr id="26" name="Shape 26"/>
            <p:cNvSpPr/>
            <p:nvPr/>
          </p:nvSpPr>
          <p:spPr>
            <a:xfrm>
              <a:off x="685800" y="990600"/>
              <a:ext cx="5181600" cy="1905000"/>
            </a:xfrm>
            <a:prstGeom prst="roundRect">
              <a:avLst>
                <a:gd name="adj" fmla="val 50000"/>
              </a:avLst>
            </a:prstGeom>
            <a:solidFill>
              <a:srgbClr val="FFFFFF"/>
            </a:solidFill>
            <a:ln w="12700" cap="flat">
              <a:noFill/>
              <a:miter lim="400000"/>
            </a:ln>
            <a:effectLst/>
          </p:spPr>
          <p:txBody>
            <a:bodyPr wrap="square" lIns="45719" tIns="45719" rIns="45719" bIns="45719" numCol="1" anchor="ctr">
              <a:noAutofit/>
            </a:bodyPr>
            <a:lstStyle/>
            <a:p>
              <a:pPr algn="ctr">
                <a:defRPr sz="2400">
                  <a:latin typeface="Times New Roman"/>
                  <a:ea typeface="Times New Roman"/>
                  <a:cs typeface="Times New Roman"/>
                  <a:sym typeface="Times New Roman"/>
                </a:defRPr>
              </a:pPr>
              <a:endParaRPr/>
            </a:p>
          </p:txBody>
        </p:sp>
      </p:grpSp>
      <p:grpSp>
        <p:nvGrpSpPr>
          <p:cNvPr id="30" name="Group 30"/>
          <p:cNvGrpSpPr/>
          <p:nvPr/>
        </p:nvGrpSpPr>
        <p:grpSpPr>
          <a:xfrm>
            <a:off x="3632200" y="4889499"/>
            <a:ext cx="4876800" cy="319089"/>
            <a:chOff x="0" y="0"/>
            <a:chExt cx="4876799" cy="319087"/>
          </a:xfrm>
        </p:grpSpPr>
        <p:sp>
          <p:nvSpPr>
            <p:cNvPr id="28" name="Shape 28"/>
            <p:cNvSpPr/>
            <p:nvPr/>
          </p:nvSpPr>
          <p:spPr>
            <a:xfrm flipH="1">
              <a:off x="0" y="0"/>
              <a:ext cx="4625975"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endParaRPr/>
            </a:p>
          </p:txBody>
        </p:sp>
        <p:sp>
          <p:nvSpPr>
            <p:cNvPr id="29" name="Shape 29"/>
            <p:cNvSpPr/>
            <p:nvPr/>
          </p:nvSpPr>
          <p:spPr>
            <a:xfrm>
              <a:off x="4616450" y="0"/>
              <a:ext cx="260350" cy="3190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3366"/>
            </a:solidFill>
            <a:ln w="12700" cap="flat">
              <a:noFill/>
              <a:miter lim="400000"/>
            </a:ln>
            <a:effectLst/>
          </p:spPr>
          <p:txBody>
            <a:bodyPr wrap="square" lIns="45719" tIns="45719" rIns="45719" bIns="45719" numCol="1" anchor="ctr">
              <a:noAutofit/>
            </a:bodyPr>
            <a:lstStyle/>
            <a:p>
              <a:endParaRPr/>
            </a:p>
          </p:txBody>
        </p:sp>
      </p:grpSp>
      <p:sp>
        <p:nvSpPr>
          <p:cNvPr id="31" name="Shape 31"/>
          <p:cNvSpPr>
            <a:spLocks noGrp="1"/>
          </p:cNvSpPr>
          <p:nvPr>
            <p:ph type="sldNum" sz="quarter" idx="2"/>
          </p:nvPr>
        </p:nvSpPr>
        <p:spPr>
          <a:xfrm>
            <a:off x="76200" y="6263012"/>
            <a:ext cx="471424" cy="474338"/>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8"/>
          <p:cNvGrpSpPr/>
          <p:nvPr/>
        </p:nvGrpSpPr>
        <p:grpSpPr>
          <a:xfrm>
            <a:off x="0" y="0"/>
            <a:ext cx="7620000" cy="6858000"/>
            <a:chOff x="0" y="0"/>
            <a:chExt cx="7619999" cy="6858000"/>
          </a:xfrm>
        </p:grpSpPr>
        <p:grpSp>
          <p:nvGrpSpPr>
            <p:cNvPr id="4" name="Group 4"/>
            <p:cNvGrpSpPr/>
            <p:nvPr/>
          </p:nvGrpSpPr>
          <p:grpSpPr>
            <a:xfrm>
              <a:off x="0" y="0"/>
              <a:ext cx="3200400" cy="6858000"/>
              <a:chOff x="0" y="0"/>
              <a:chExt cx="3200400" cy="6858000"/>
            </a:xfrm>
          </p:grpSpPr>
          <p:sp>
            <p:nvSpPr>
              <p:cNvPr id="2" name="Shape 2"/>
              <p:cNvSpPr/>
              <p:nvPr/>
            </p:nvSpPr>
            <p:spPr>
              <a:xfrm>
                <a:off x="0" y="0"/>
                <a:ext cx="762000" cy="6858000"/>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sp>
            <p:nvSpPr>
              <p:cNvPr id="3" name="Shape 3"/>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chemeClr val="accent2"/>
              </a:solidFill>
              <a:ln w="12700" cap="flat">
                <a:noFill/>
                <a:miter lim="400000"/>
              </a:ln>
              <a:effectLst/>
            </p:spPr>
            <p:txBody>
              <a:bodyPr wrap="square" lIns="45719" tIns="45719" rIns="45719" bIns="45719" numCol="1" anchor="t">
                <a:noAutofit/>
              </a:bodyPr>
              <a:lstStyle/>
              <a:p>
                <a:endParaRPr/>
              </a:p>
            </p:txBody>
          </p:sp>
        </p:grpSp>
        <p:grpSp>
          <p:nvGrpSpPr>
            <p:cNvPr id="7" name="Group 7"/>
            <p:cNvGrpSpPr/>
            <p:nvPr/>
          </p:nvGrpSpPr>
          <p:grpSpPr>
            <a:xfrm>
              <a:off x="228599" y="1981199"/>
              <a:ext cx="7391401" cy="319089"/>
              <a:chOff x="0" y="0"/>
              <a:chExt cx="7391400" cy="319087"/>
            </a:xfrm>
          </p:grpSpPr>
          <p:sp>
            <p:nvSpPr>
              <p:cNvPr id="5" name="Shape 5"/>
              <p:cNvSpPr/>
              <p:nvPr/>
            </p:nvSpPr>
            <p:spPr>
              <a:xfrm>
                <a:off x="381000" y="0"/>
                <a:ext cx="7010400" cy="317500"/>
              </a:xfrm>
              <a:prstGeom prst="roundRect">
                <a:avLst>
                  <a:gd name="adj" fmla="val 0"/>
                </a:avLst>
              </a:prstGeom>
              <a:solidFill>
                <a:srgbClr val="003366"/>
              </a:solidFill>
              <a:ln w="12700" cap="flat">
                <a:noFill/>
                <a:miter lim="400000"/>
              </a:ln>
              <a:effectLst/>
            </p:spPr>
            <p:txBody>
              <a:bodyPr wrap="square" lIns="45719" tIns="45719" rIns="45719" bIns="45719" numCol="1" anchor="ctr">
                <a:noAutofit/>
              </a:bodyPr>
              <a:lstStyle/>
              <a:p>
                <a:endParaRPr/>
              </a:p>
            </p:txBody>
          </p:sp>
          <p:sp>
            <p:nvSpPr>
              <p:cNvPr id="6" name="Shape 6"/>
              <p:cNvSpPr/>
              <p:nvPr/>
            </p:nvSpPr>
            <p:spPr>
              <a:xfrm flipH="1">
                <a:off x="-1" y="0"/>
                <a:ext cx="393701" cy="3190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3366"/>
              </a:solidFill>
              <a:ln w="12700" cap="flat">
                <a:noFill/>
                <a:miter lim="400000"/>
              </a:ln>
              <a:effectLst/>
            </p:spPr>
            <p:txBody>
              <a:bodyPr wrap="square" lIns="45719" tIns="45719" rIns="45719" bIns="45719" numCol="1" anchor="ctr">
                <a:noAutofit/>
              </a:bodyPr>
              <a:lstStyle/>
              <a:p>
                <a:endParaRPr/>
              </a:p>
            </p:txBody>
          </p:sp>
        </p:grpSp>
      </p:grpSp>
      <p:sp>
        <p:nvSpPr>
          <p:cNvPr id="9" name="Shape 9"/>
          <p:cNvSpPr>
            <a:spLocks noGrp="1"/>
          </p:cNvSpPr>
          <p:nvPr>
            <p:ph type="title"/>
          </p:nvPr>
        </p:nvSpPr>
        <p:spPr>
          <a:xfrm>
            <a:off x="457200" y="0"/>
            <a:ext cx="8229600" cy="1417638"/>
          </a:xfrm>
          <a:prstGeom prst="rect">
            <a:avLst/>
          </a:prstGeom>
          <a:ln w="12700">
            <a:miter lim="400000"/>
          </a:ln>
        </p:spPr>
        <p:txBody>
          <a:bodyPr lIns="45719" rIns="45719" anchor="b"/>
          <a:lstStyle/>
          <a:p>
            <a:endParaRPr/>
          </a:p>
        </p:txBody>
      </p:sp>
      <p:sp>
        <p:nvSpPr>
          <p:cNvPr id="10" name="Shape 10"/>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11" name="Shape 11"/>
          <p:cNvSpPr>
            <a:spLocks noGrp="1"/>
          </p:cNvSpPr>
          <p:nvPr>
            <p:ph type="sldNum" sz="quarter" idx="2"/>
          </p:nvPr>
        </p:nvSpPr>
        <p:spPr>
          <a:xfrm>
            <a:off x="142113" y="6256662"/>
            <a:ext cx="471424" cy="474338"/>
          </a:xfrm>
          <a:prstGeom prst="rect">
            <a:avLst/>
          </a:prstGeom>
          <a:ln w="12700">
            <a:miter lim="400000"/>
          </a:ln>
        </p:spPr>
        <p:txBody>
          <a:bodyPr wrap="none" lIns="45719" rIns="45719" anchor="b">
            <a:spAutoFit/>
          </a:bodyPr>
          <a:lstStyle>
            <a:lvl1pPr algn="ctr">
              <a:defRPr sz="2600" b="1">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5pPr>
      <a:lvl6pPr marL="0" marR="0" indent="4572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6pPr>
      <a:lvl7pPr marL="0" marR="0" indent="9144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7pPr>
      <a:lvl8pPr marL="0" marR="0" indent="13716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8pPr>
      <a:lvl9pPr marL="0" marR="0" indent="1828800" algn="l" defTabSz="914400" rtl="0" latinLnBrk="0">
        <a:lnSpc>
          <a:spcPct val="90000"/>
        </a:lnSpc>
        <a:spcBef>
          <a:spcPts val="0"/>
        </a:spcBef>
        <a:spcAft>
          <a:spcPts val="0"/>
        </a:spcAft>
        <a:buClrTx/>
        <a:buSzTx/>
        <a:buFontTx/>
        <a:buNone/>
        <a:tabLst/>
        <a:defRPr sz="3600" b="1" i="0" u="none" strike="noStrike" cap="none" spc="0" baseline="0">
          <a:ln>
            <a:noFill/>
          </a:ln>
          <a:solidFill>
            <a:srgbClr val="006666"/>
          </a:solidFill>
          <a:uFillTx/>
          <a:latin typeface="+mj-lt"/>
          <a:ea typeface="+mj-ea"/>
          <a:cs typeface="+mj-cs"/>
          <a:sym typeface="Arial"/>
        </a:defRPr>
      </a:lvl9pPr>
    </p:titleStyle>
    <p:bodyStyle>
      <a:lvl1pPr marL="342900" marR="0" indent="-342900"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1pPr>
      <a:lvl2pPr marL="790575" marR="0" indent="-333375"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2pPr>
      <a:lvl3pPr marL="1234439" marR="0" indent="-320039" algn="l" defTabSz="914400" rtl="0" latinLnBrk="0">
        <a:lnSpc>
          <a:spcPct val="100000"/>
        </a:lnSpc>
        <a:spcBef>
          <a:spcPts val="600"/>
        </a:spcBef>
        <a:spcAft>
          <a:spcPts val="0"/>
        </a:spcAft>
        <a:buClr>
          <a:srgbClr val="003366"/>
        </a:buClr>
        <a:buSzPct val="75000"/>
        <a:buFont typeface="Wingdings"/>
        <a:buChar char="●"/>
        <a:tabLst/>
        <a:defRPr sz="2800" b="0" i="0" u="none" strike="noStrike" cap="none" spc="0" baseline="0">
          <a:ln>
            <a:noFill/>
          </a:ln>
          <a:solidFill>
            <a:srgbClr val="003366"/>
          </a:solidFill>
          <a:uFillTx/>
          <a:latin typeface="+mj-lt"/>
          <a:ea typeface="+mj-ea"/>
          <a:cs typeface="+mj-cs"/>
          <a:sym typeface="Arial"/>
        </a:defRPr>
      </a:lvl3pPr>
      <a:lvl4pPr marL="1727200" marR="0" indent="-355600" algn="l" defTabSz="914400" rtl="0" latinLnBrk="0">
        <a:lnSpc>
          <a:spcPct val="100000"/>
        </a:lnSpc>
        <a:spcBef>
          <a:spcPts val="600"/>
        </a:spcBef>
        <a:spcAft>
          <a:spcPts val="0"/>
        </a:spcAft>
        <a:buClr>
          <a:srgbClr val="003366"/>
        </a:buClr>
        <a:buSzPct val="80000"/>
        <a:buFont typeface="Wingdings"/>
        <a:buChar char="–"/>
        <a:tabLst/>
        <a:defRPr sz="2800" b="0" i="0" u="none" strike="noStrike" cap="none" spc="0" baseline="0">
          <a:ln>
            <a:noFill/>
          </a:ln>
          <a:solidFill>
            <a:srgbClr val="003366"/>
          </a:solidFill>
          <a:uFillTx/>
          <a:latin typeface="+mj-lt"/>
          <a:ea typeface="+mj-ea"/>
          <a:cs typeface="+mj-cs"/>
          <a:sym typeface="Arial"/>
        </a:defRPr>
      </a:lvl4pPr>
      <a:lvl5pPr marL="21844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5pPr>
      <a:lvl6pPr marL="26416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6pPr>
      <a:lvl7pPr marL="30988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7pPr>
      <a:lvl8pPr marL="35560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8pPr>
      <a:lvl9pPr marL="4013200" marR="0" indent="-355600" algn="l" defTabSz="914400" rtl="0" latinLnBrk="0">
        <a:lnSpc>
          <a:spcPct val="100000"/>
        </a:lnSpc>
        <a:spcBef>
          <a:spcPts val="600"/>
        </a:spcBef>
        <a:spcAft>
          <a:spcPts val="0"/>
        </a:spcAft>
        <a:buClr>
          <a:srgbClr val="003366"/>
        </a:buClr>
        <a:buSzPct val="65000"/>
        <a:buFont typeface="Wingdings"/>
        <a:buChar char="•"/>
        <a:tabLst/>
        <a:defRPr sz="2800" b="0" i="0" u="none" strike="noStrike" cap="none" spc="0" baseline="0">
          <a:ln>
            <a:noFill/>
          </a:ln>
          <a:solidFill>
            <a:srgbClr val="003366"/>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26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lu.org/files/pdfs/immigrants/flores_v_meese_agreement.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https://www.lsc-sf.org/lsc-resource-library/?_sft_subject=3_guardianship"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sc-sf.org/lsc-resource-library/?_sft_subject=1_lsc-pro-bono-progra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lsc-sf.org/get-involved/pro-bono-pane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idx="4294967295"/>
          </p:nvPr>
        </p:nvSpPr>
        <p:spPr>
          <a:xfrm>
            <a:off x="990600" y="1524000"/>
            <a:ext cx="7129034" cy="1430917"/>
          </a:xfrm>
          <a:prstGeom prst="rect">
            <a:avLst/>
          </a:prstGeom>
          <a:extLst>
            <a:ext uri="{C572A759-6A51-4108-AA02-DFA0A04FC94B}">
              <ma14:wrappingTextBoxFlag xmlns="" xmlns:ma14="http://schemas.microsoft.com/office/mac/drawingml/2011/main" val="1"/>
            </a:ext>
          </a:extLst>
        </p:spPr>
        <p:txBody>
          <a:bodyPr anchor="ctr">
            <a:noAutofit/>
          </a:bodyPr>
          <a:lstStyle/>
          <a:p>
            <a:pPr algn="ctr">
              <a:defRPr sz="2800">
                <a:solidFill>
                  <a:srgbClr val="003366"/>
                </a:solidFill>
                <a:latin typeface="Garamond"/>
                <a:ea typeface="Garamond"/>
                <a:cs typeface="Garamond"/>
                <a:sym typeface="Garamond"/>
              </a:defRPr>
            </a:pPr>
            <a:r>
              <a:rPr lang="en-US" sz="4000" dirty="0" smtClean="0">
                <a:latin typeface="Calibri"/>
                <a:ea typeface="Calibri"/>
                <a:cs typeface="Calibri"/>
              </a:rPr>
              <a:t>Representing Youth in </a:t>
            </a:r>
            <a:br>
              <a:rPr lang="en-US" sz="4000" dirty="0" smtClean="0">
                <a:latin typeface="Calibri"/>
                <a:ea typeface="Calibri"/>
                <a:cs typeface="Calibri"/>
              </a:rPr>
            </a:br>
            <a:r>
              <a:rPr sz="4000" dirty="0" smtClean="0">
                <a:latin typeface="Calibri"/>
                <a:ea typeface="Calibri"/>
                <a:cs typeface="Calibri"/>
              </a:rPr>
              <a:t>Immigra</a:t>
            </a:r>
            <a:r>
              <a:rPr lang="en-US" sz="4000" dirty="0" smtClean="0">
                <a:latin typeface="Calibri"/>
                <a:ea typeface="Calibri"/>
                <a:cs typeface="Calibri"/>
              </a:rPr>
              <a:t>tion Proceedings</a:t>
            </a:r>
            <a:r>
              <a:rPr sz="4000" dirty="0">
                <a:latin typeface="Calibri"/>
                <a:ea typeface="Calibri"/>
                <a:cs typeface="Calibri"/>
              </a:rPr>
              <a:t/>
            </a:r>
            <a:br>
              <a:rPr sz="4000" dirty="0">
                <a:latin typeface="Calibri"/>
                <a:ea typeface="Calibri"/>
                <a:cs typeface="Calibri"/>
              </a:rPr>
            </a:br>
            <a:endParaRPr sz="4000" dirty="0">
              <a:latin typeface="Calibri"/>
              <a:ea typeface="Calibri"/>
              <a:cs typeface="Calibri"/>
            </a:endParaRPr>
          </a:p>
        </p:txBody>
      </p:sp>
      <p:sp>
        <p:nvSpPr>
          <p:cNvPr id="41" name="Shape 41"/>
          <p:cNvSpPr/>
          <p:nvPr/>
        </p:nvSpPr>
        <p:spPr>
          <a:xfrm>
            <a:off x="4724400" y="2971800"/>
            <a:ext cx="3810000" cy="22159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006666"/>
                </a:solidFill>
                <a:latin typeface="Garamond"/>
                <a:ea typeface="Garamond"/>
                <a:cs typeface="Garamond"/>
                <a:sym typeface="Garamond"/>
              </a:defRPr>
            </a:pPr>
            <a:r>
              <a:rPr lang="en-US" sz="2000" dirty="0" smtClean="0">
                <a:latin typeface="Calibri"/>
                <a:ea typeface="Calibri"/>
                <a:cs typeface="Calibri"/>
              </a:rPr>
              <a:t>Ashley </a:t>
            </a:r>
            <a:r>
              <a:rPr lang="en-US" sz="2000" dirty="0" err="1" smtClean="0">
                <a:latin typeface="Calibri"/>
                <a:ea typeface="Calibri"/>
                <a:cs typeface="Calibri"/>
              </a:rPr>
              <a:t>Melwani</a:t>
            </a:r>
            <a:endParaRPr sz="2000" dirty="0">
              <a:latin typeface="Calibri"/>
              <a:ea typeface="Calibri"/>
              <a:cs typeface="Calibri"/>
            </a:endParaRPr>
          </a:p>
          <a:p>
            <a:pPr>
              <a:defRPr>
                <a:solidFill>
                  <a:srgbClr val="006666"/>
                </a:solidFill>
                <a:latin typeface="Garamond"/>
                <a:ea typeface="Garamond"/>
                <a:cs typeface="Garamond"/>
                <a:sym typeface="Garamond"/>
              </a:defRPr>
            </a:pPr>
            <a:r>
              <a:rPr lang="en-US" sz="2000" dirty="0" smtClean="0">
                <a:latin typeface="Calibri"/>
                <a:ea typeface="Calibri"/>
                <a:cs typeface="Calibri"/>
              </a:rPr>
              <a:t>Senior Staff Attorney</a:t>
            </a:r>
          </a:p>
          <a:p>
            <a:pPr>
              <a:defRPr>
                <a:solidFill>
                  <a:srgbClr val="006666"/>
                </a:solidFill>
                <a:latin typeface="Garamond"/>
                <a:ea typeface="Garamond"/>
                <a:cs typeface="Garamond"/>
                <a:sym typeface="Garamond"/>
              </a:defRPr>
            </a:pPr>
            <a:r>
              <a:rPr lang="en-US" sz="2000" dirty="0" smtClean="0">
                <a:latin typeface="Calibri"/>
                <a:ea typeface="Calibri"/>
                <a:cs typeface="Calibri"/>
              </a:rPr>
              <a:t>Pro </a:t>
            </a:r>
            <a:r>
              <a:rPr lang="en-US" sz="2000" dirty="0">
                <a:latin typeface="Calibri"/>
                <a:ea typeface="Calibri"/>
                <a:cs typeface="Calibri"/>
              </a:rPr>
              <a:t>Bono Director</a:t>
            </a:r>
          </a:p>
          <a:p>
            <a:pPr>
              <a:defRPr>
                <a:solidFill>
                  <a:srgbClr val="006666"/>
                </a:solidFill>
                <a:latin typeface="Garamond"/>
                <a:ea typeface="Garamond"/>
                <a:cs typeface="Garamond"/>
                <a:sym typeface="Garamond"/>
              </a:defRPr>
            </a:pPr>
            <a:endParaRPr lang="en-US" sz="2000" dirty="0">
              <a:latin typeface="Calibri"/>
              <a:ea typeface="Calibri"/>
              <a:cs typeface="Calibri"/>
            </a:endParaRPr>
          </a:p>
          <a:p>
            <a:pPr>
              <a:defRPr>
                <a:solidFill>
                  <a:srgbClr val="006666"/>
                </a:solidFill>
                <a:latin typeface="Garamond"/>
                <a:ea typeface="Garamond"/>
                <a:cs typeface="Garamond"/>
                <a:sym typeface="Garamond"/>
              </a:defRPr>
            </a:pPr>
            <a:r>
              <a:rPr lang="en-US" sz="2000" dirty="0" smtClean="0">
                <a:latin typeface="Calibri"/>
                <a:ea typeface="Calibri"/>
                <a:cs typeface="Calibri"/>
              </a:rPr>
              <a:t>Jessica Lora</a:t>
            </a:r>
          </a:p>
          <a:p>
            <a:pPr>
              <a:defRPr>
                <a:solidFill>
                  <a:srgbClr val="006666"/>
                </a:solidFill>
                <a:latin typeface="Garamond"/>
                <a:ea typeface="Garamond"/>
                <a:cs typeface="Garamond"/>
                <a:sym typeface="Garamond"/>
              </a:defRPr>
            </a:pPr>
            <a:r>
              <a:rPr lang="en-US" sz="2000" dirty="0" smtClean="0">
                <a:latin typeface="Calibri"/>
                <a:ea typeface="Calibri"/>
                <a:cs typeface="Calibri"/>
              </a:rPr>
              <a:t>Social Worker</a:t>
            </a:r>
            <a:endParaRPr sz="2000" dirty="0">
              <a:latin typeface="Calibri"/>
              <a:ea typeface="Calibri"/>
              <a:cs typeface="Calibri"/>
            </a:endParaRPr>
          </a:p>
          <a:p>
            <a:pPr>
              <a:defRPr>
                <a:solidFill>
                  <a:srgbClr val="006666"/>
                </a:solidFill>
                <a:latin typeface="Garamond"/>
                <a:ea typeface="Garamond"/>
                <a:cs typeface="Garamond"/>
                <a:sym typeface="Garamond"/>
              </a:defRPr>
            </a:pPr>
            <a:endParaRPr dirty="0">
              <a:latin typeface="Calibri"/>
              <a:ea typeface="Calibri"/>
              <a:cs typeface="Calibri"/>
            </a:endParaRPr>
          </a:p>
        </p:txBody>
      </p:sp>
      <p:pic>
        <p:nvPicPr>
          <p:cNvPr id="42" name="image.png"/>
          <p:cNvPicPr>
            <a:picLocks noChangeAspect="1"/>
          </p:cNvPicPr>
          <p:nvPr/>
        </p:nvPicPr>
        <p:blipFill>
          <a:blip r:embed="rId3">
            <a:extLst/>
          </a:blip>
          <a:stretch>
            <a:fillRect/>
          </a:stretch>
        </p:blipFill>
        <p:spPr>
          <a:xfrm>
            <a:off x="533400" y="4038600"/>
            <a:ext cx="2847975" cy="16002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cdn.factcheck.org/UploadedFiles/unaccompanied-children-apprehen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420" y="765325"/>
            <a:ext cx="4648200" cy="610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596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162800" cy="746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1">
                    <a:lumMod val="50000"/>
                  </a:schemeClr>
                </a:solidFill>
                <a:effectLst/>
                <a:uFillTx/>
                <a:latin typeface="+mj-lt"/>
                <a:ea typeface="+mj-ea"/>
                <a:cs typeface="+mj-cs"/>
                <a:sym typeface="Arial"/>
              </a:rPr>
              <a:t>Does deterrence work?</a:t>
            </a:r>
          </a:p>
          <a:p>
            <a:r>
              <a:rPr lang="en-US" sz="1050" dirty="0">
                <a:solidFill>
                  <a:schemeClr val="accent1">
                    <a:lumMod val="50000"/>
                  </a:schemeClr>
                </a:solidFill>
              </a:rPr>
              <a:t>Source: https://www.cbp.gov/newsroom/stats/sw-border-migration</a:t>
            </a:r>
            <a:endParaRPr kumimoji="0" lang="en-US" sz="1050" b="0" i="0" u="none" strike="noStrike" cap="none" spc="0" normalizeH="0" baseline="0" dirty="0">
              <a:ln>
                <a:noFill/>
              </a:ln>
              <a:solidFill>
                <a:schemeClr val="accent1">
                  <a:lumMod val="50000"/>
                </a:schemeClr>
              </a:solidFill>
              <a:effectLst/>
              <a:uFillTx/>
              <a:sym typeface="Arial"/>
            </a:endParaRPr>
          </a:p>
        </p:txBody>
      </p:sp>
      <p:pic>
        <p:nvPicPr>
          <p:cNvPr id="1026" name="Picture 2" descr="FY18TD_July Mig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62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816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533400"/>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Who are our clients? </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defRPr sz="2400">
                <a:latin typeface="Garamond"/>
                <a:ea typeface="Garamond"/>
                <a:cs typeface="Garamond"/>
                <a:sym typeface="Garamond"/>
              </a:defRPr>
            </a:pPr>
            <a:endParaRPr dirty="0">
              <a:latin typeface="Calibri"/>
              <a:ea typeface="Calibri"/>
              <a:cs typeface="Calibri"/>
            </a:endParaRPr>
          </a:p>
        </p:txBody>
      </p:sp>
      <p:pic>
        <p:nvPicPr>
          <p:cNvPr id="9" name="Picture 2" descr="C:\Users\Ashley.LSC\Desktop\UC Panel.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240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162800" cy="9079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1">
                    <a:lumMod val="50000"/>
                  </a:schemeClr>
                </a:solidFill>
                <a:effectLst/>
                <a:uFillTx/>
                <a:latin typeface="+mj-lt"/>
                <a:ea typeface="+mj-ea"/>
                <a:cs typeface="+mj-cs"/>
                <a:sym typeface="Arial"/>
              </a:rPr>
              <a:t>Where are they coming from?</a:t>
            </a:r>
          </a:p>
          <a:p>
            <a:r>
              <a:rPr lang="en-US" sz="1050" dirty="0" smtClean="0">
                <a:solidFill>
                  <a:schemeClr val="accent1">
                    <a:lumMod val="50000"/>
                  </a:schemeClr>
                </a:solidFill>
              </a:rPr>
              <a:t>Source: “Unaccompanied Alien Children: An Overview” by William A. </a:t>
            </a:r>
            <a:r>
              <a:rPr lang="en-US" sz="1050" dirty="0" err="1" smtClean="0">
                <a:solidFill>
                  <a:schemeClr val="accent1">
                    <a:lumMod val="50000"/>
                  </a:schemeClr>
                </a:solidFill>
              </a:rPr>
              <a:t>Kandel</a:t>
            </a:r>
            <a:r>
              <a:rPr lang="en-US" sz="1050" dirty="0" smtClean="0">
                <a:solidFill>
                  <a:schemeClr val="accent1">
                    <a:lumMod val="50000"/>
                  </a:schemeClr>
                </a:solidFill>
              </a:rPr>
              <a:t>, Congressional Research Service, Jan. 18</a:t>
            </a:r>
            <a:r>
              <a:rPr lang="en-US" sz="1050" dirty="0">
                <a:solidFill>
                  <a:schemeClr val="accent1">
                    <a:lumMod val="50000"/>
                  </a:schemeClr>
                </a:solidFill>
              </a:rPr>
              <a:t>, 2017, at https://</a:t>
            </a:r>
            <a:r>
              <a:rPr lang="en-US" sz="1050" dirty="0" smtClean="0">
                <a:solidFill>
                  <a:schemeClr val="accent1">
                    <a:lumMod val="50000"/>
                  </a:schemeClr>
                </a:solidFill>
              </a:rPr>
              <a:t>fas.org/sgp/crs/homesec/R43599.pdf.</a:t>
            </a:r>
            <a:endParaRPr kumimoji="0" lang="en-US" sz="1050" b="0" i="0" u="none" strike="noStrike" cap="none" spc="0" normalizeH="0" baseline="0" dirty="0">
              <a:ln>
                <a:noFill/>
              </a:ln>
              <a:solidFill>
                <a:schemeClr val="accent1">
                  <a:lumMod val="50000"/>
                </a:schemeClr>
              </a:solidFill>
              <a:effectLst/>
              <a:uFillTx/>
              <a:sym typeface="Arial"/>
            </a:endParaRPr>
          </a:p>
        </p:txBody>
      </p:sp>
      <p:pic>
        <p:nvPicPr>
          <p:cNvPr id="3074" name="Picture 2" descr="Image result for UAC apprehensions by yea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3900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946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defRPr sz="2400">
                <a:latin typeface="Garamond"/>
                <a:ea typeface="Garamond"/>
                <a:cs typeface="Garamond"/>
                <a:sym typeface="Garamond"/>
              </a:defRPr>
            </a:pPr>
            <a:endParaRPr dirty="0">
              <a:latin typeface="Calibri"/>
              <a:ea typeface="Calibri"/>
              <a:cs typeface="Calibri"/>
            </a:endParaRPr>
          </a:p>
        </p:txBody>
      </p:sp>
      <p:pic>
        <p:nvPicPr>
          <p:cNvPr id="9" name="Content Placeholder 3"/>
          <p:cNvPicPr>
            <a:picLocks noChangeAspect="1"/>
          </p:cNvPicPr>
          <p:nvPr/>
        </p:nvPicPr>
        <p:blipFill rotWithShape="1">
          <a:blip r:embed="rId3"/>
          <a:srcRect l="26282" t="27635" r="27725" b="12535"/>
          <a:stretch/>
        </p:blipFill>
        <p:spPr bwMode="auto">
          <a:xfrm>
            <a:off x="228600" y="10668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53640926-AAD7-44D8-BBD7-CCE9431645EC}">
              <a14:shadowObscured xmlns:a14="http://schemas.microsoft.com/office/drawing/2010/main"/>
            </a:ext>
          </a:extLst>
        </p:spPr>
      </p:pic>
      <p:sp>
        <p:nvSpPr>
          <p:cNvPr id="2" name="TextBox 1"/>
          <p:cNvSpPr txBox="1"/>
          <p:nvPr/>
        </p:nvSpPr>
        <p:spPr>
          <a:xfrm>
            <a:off x="838200" y="6019800"/>
            <a:ext cx="81534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latin typeface="Calibri"/>
                <a:ea typeface="Calibri"/>
                <a:cs typeface="Calibri"/>
              </a:rPr>
              <a:t>Source: “Children on the </a:t>
            </a:r>
            <a:r>
              <a:rPr lang="en-US" sz="1400" dirty="0" smtClean="0">
                <a:latin typeface="Calibri"/>
                <a:ea typeface="Calibri"/>
                <a:cs typeface="Calibri"/>
              </a:rPr>
              <a:t>Run,” </a:t>
            </a:r>
            <a:r>
              <a:rPr lang="en-US" sz="1400" dirty="0">
                <a:latin typeface="Calibri"/>
                <a:ea typeface="Calibri"/>
                <a:cs typeface="Calibri"/>
              </a:rPr>
              <a:t>UNHCR, 2014, at http://www.unhcr.org/en-us/children-on-the-run.html</a:t>
            </a:r>
            <a:endParaRPr kumimoji="0" lang="en-US" sz="1400" b="0" i="0" u="none" strike="noStrike" cap="none" spc="0" normalizeH="0" baseline="0" dirty="0">
              <a:ln>
                <a:noFill/>
              </a:ln>
              <a:solidFill>
                <a:srgbClr val="003366"/>
              </a:solidFill>
              <a:effectLst/>
              <a:uFillTx/>
              <a:sym typeface="Arial"/>
            </a:endParaRPr>
          </a:p>
        </p:txBody>
      </p:sp>
    </p:spTree>
    <p:extLst>
      <p:ext uri="{BB962C8B-B14F-4D97-AF65-F5344CB8AC3E}">
        <p14:creationId xmlns:p14="http://schemas.microsoft.com/office/powerpoint/2010/main" val="205210122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5800" y="990600"/>
            <a:ext cx="81534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dirty="0" smtClean="0">
                <a:solidFill>
                  <a:srgbClr val="006666"/>
                </a:solidFill>
                <a:latin typeface="Calibri"/>
                <a:ea typeface="Calibri"/>
                <a:cs typeface="Calibri"/>
                <a:sym typeface="Garamond"/>
              </a:rPr>
              <a:t>Why are children coming?</a:t>
            </a:r>
            <a:endParaRPr lang="en-US" sz="3600" b="1" dirty="0">
              <a:solidFill>
                <a:srgbClr val="006666"/>
              </a:solidFill>
              <a:latin typeface="Calibri"/>
              <a:ea typeface="Calibri"/>
              <a:cs typeface="Calibri"/>
            </a:endParaRPr>
          </a:p>
        </p:txBody>
      </p:sp>
      <p:sp>
        <p:nvSpPr>
          <p:cNvPr id="3" name="Rectangle 2"/>
          <p:cNvSpPr/>
          <p:nvPr/>
        </p:nvSpPr>
        <p:spPr>
          <a:xfrm>
            <a:off x="685800" y="2514600"/>
            <a:ext cx="7162800" cy="3339376"/>
          </a:xfrm>
          <a:prstGeom prst="rect">
            <a:avLst/>
          </a:prstGeom>
        </p:spPr>
        <p:txBody>
          <a:bodyPr wrap="square">
            <a:spAutoFit/>
          </a:bodyPr>
          <a:lstStyle/>
          <a:p>
            <a:pPr marL="285750" indent="-285750">
              <a:spcAft>
                <a:spcPts val="600"/>
              </a:spcAft>
              <a:buFont typeface="Arial"/>
              <a:buChar char="•"/>
            </a:pPr>
            <a:r>
              <a:rPr lang="en-US" sz="2800" dirty="0" smtClean="0">
                <a:latin typeface="Calibri"/>
                <a:cs typeface="Calibri"/>
              </a:rPr>
              <a:t>Fleeing extreme levels of violence </a:t>
            </a:r>
            <a:r>
              <a:rPr lang="en-US" sz="2800" dirty="0">
                <a:latin typeface="Calibri"/>
                <a:cs typeface="Calibri"/>
              </a:rPr>
              <a:t>in home </a:t>
            </a:r>
            <a:r>
              <a:rPr lang="en-US" sz="2800" dirty="0" smtClean="0">
                <a:latin typeface="Calibri"/>
                <a:cs typeface="Calibri"/>
              </a:rPr>
              <a:t>country</a:t>
            </a:r>
          </a:p>
          <a:p>
            <a:pPr marL="285750" indent="-285750">
              <a:spcAft>
                <a:spcPts val="600"/>
              </a:spcAft>
              <a:buFont typeface="Arial"/>
              <a:buChar char="•"/>
            </a:pPr>
            <a:r>
              <a:rPr lang="en-US" sz="2800" dirty="0" smtClean="0">
                <a:latin typeface="Calibri"/>
                <a:cs typeface="Calibri"/>
              </a:rPr>
              <a:t>Escaping </a:t>
            </a:r>
            <a:r>
              <a:rPr lang="en-US" sz="2800" dirty="0">
                <a:latin typeface="Calibri"/>
                <a:cs typeface="Calibri"/>
              </a:rPr>
              <a:t>abuse, neglect, </a:t>
            </a:r>
            <a:r>
              <a:rPr lang="en-US" sz="2800" dirty="0" smtClean="0">
                <a:latin typeface="Calibri"/>
                <a:cs typeface="Calibri"/>
              </a:rPr>
              <a:t>abandonment</a:t>
            </a:r>
          </a:p>
          <a:p>
            <a:pPr marL="285750" indent="-285750">
              <a:spcAft>
                <a:spcPts val="600"/>
              </a:spcAft>
              <a:buFont typeface="Arial"/>
              <a:buChar char="•"/>
            </a:pPr>
            <a:r>
              <a:rPr lang="en-US" sz="2800" dirty="0" smtClean="0">
                <a:latin typeface="Calibri"/>
                <a:cs typeface="Calibri"/>
              </a:rPr>
              <a:t>Reunifying </a:t>
            </a:r>
            <a:r>
              <a:rPr lang="en-US" sz="2800" dirty="0">
                <a:latin typeface="Calibri"/>
                <a:cs typeface="Calibri"/>
              </a:rPr>
              <a:t>with parents or other family members in U.S.</a:t>
            </a:r>
          </a:p>
          <a:p>
            <a:pPr marL="285750" indent="-285750">
              <a:spcAft>
                <a:spcPts val="600"/>
              </a:spcAft>
              <a:buFont typeface="Arial"/>
              <a:buChar char="•"/>
            </a:pPr>
            <a:r>
              <a:rPr lang="en-US" sz="2800" dirty="0">
                <a:latin typeface="Calibri"/>
                <a:cs typeface="Calibri"/>
              </a:rPr>
              <a:t>Seeking improved educational and economic </a:t>
            </a:r>
            <a:r>
              <a:rPr lang="en-US" sz="2800" dirty="0" smtClean="0">
                <a:latin typeface="Calibri"/>
                <a:cs typeface="Calibri"/>
              </a:rPr>
              <a:t>opportunities</a:t>
            </a:r>
            <a:endParaRPr lang="en-US" sz="2800" dirty="0">
              <a:latin typeface="Calibri"/>
              <a:cs typeface="Calibri"/>
            </a:endParaRPr>
          </a:p>
        </p:txBody>
      </p:sp>
    </p:spTree>
    <p:extLst>
      <p:ext uri="{BB962C8B-B14F-4D97-AF65-F5344CB8AC3E}">
        <p14:creationId xmlns:p14="http://schemas.microsoft.com/office/powerpoint/2010/main" val="343316212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How are children apprehended?</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92500"/>
          </a:bodyPr>
          <a:lstStyle/>
          <a:p>
            <a:pPr>
              <a:buSzPct val="100000"/>
              <a:buFont typeface="Arial" panose="020B0604020202020204" pitchFamily="34" charset="0"/>
              <a:buChar char="•"/>
            </a:pPr>
            <a:r>
              <a:rPr lang="en-US" sz="2600" b="1" dirty="0">
                <a:latin typeface="Calibri" panose="020F0502020204030204" pitchFamily="34" charset="0"/>
                <a:cs typeface="Calibri" panose="020F0502020204030204" pitchFamily="34" charset="0"/>
              </a:rPr>
              <a:t>Border Apprehension </a:t>
            </a:r>
            <a:r>
              <a:rPr lang="en-US" sz="2600" dirty="0">
                <a:latin typeface="Calibri" panose="020F0502020204030204" pitchFamily="34" charset="0"/>
                <a:cs typeface="Calibri" panose="020F0502020204030204" pitchFamily="34" charset="0"/>
              </a:rPr>
              <a:t>– children caught by CBP while crossing the border</a:t>
            </a:r>
          </a:p>
          <a:p>
            <a:pPr lvl="1">
              <a:buSzPct val="100000"/>
              <a:buFont typeface="Calibri" panose="020F0502020204030204" pitchFamily="34" charset="0"/>
              <a:buChar char="―"/>
            </a:pPr>
            <a:r>
              <a:rPr lang="en-US" sz="2400" dirty="0">
                <a:latin typeface="Calibri" panose="020F0502020204030204" pitchFamily="34" charset="0"/>
                <a:cs typeface="Calibri" panose="020F0502020204030204" pitchFamily="34" charset="0"/>
              </a:rPr>
              <a:t>May be first time recent arrivals – these are the majority of the unaccompanied children we see in removal proceedings</a:t>
            </a:r>
          </a:p>
          <a:p>
            <a:pPr lvl="1">
              <a:buSzPct val="100000"/>
              <a:buFont typeface="Calibri" panose="020F0502020204030204" pitchFamily="34" charset="0"/>
              <a:buChar char="―"/>
            </a:pPr>
            <a:r>
              <a:rPr lang="en-US" sz="2400" dirty="0">
                <a:latin typeface="Calibri" panose="020F0502020204030204" pitchFamily="34" charset="0"/>
                <a:cs typeface="Calibri" panose="020F0502020204030204" pitchFamily="34" charset="0"/>
              </a:rPr>
              <a:t>May be repeat crossers such as children working as drug mules or foot guides</a:t>
            </a:r>
          </a:p>
          <a:p>
            <a:pPr>
              <a:buSzPct val="100000"/>
              <a:buFont typeface="Arial" panose="020B0604020202020204" pitchFamily="34" charset="0"/>
              <a:buChar char="•"/>
            </a:pPr>
            <a:r>
              <a:rPr lang="en-US" sz="2600" b="1" dirty="0">
                <a:latin typeface="Calibri" panose="020F0502020204030204" pitchFamily="34" charset="0"/>
                <a:cs typeface="Calibri" panose="020F0502020204030204" pitchFamily="34" charset="0"/>
              </a:rPr>
              <a:t>Internal Apprehension</a:t>
            </a:r>
            <a:r>
              <a:rPr lang="en-US" sz="2600" dirty="0">
                <a:latin typeface="Calibri" panose="020F0502020204030204" pitchFamily="34" charset="0"/>
                <a:cs typeface="Calibri" panose="020F0502020204030204" pitchFamily="34" charset="0"/>
              </a:rPr>
              <a:t> – juvenile justice-involved children referred to ICE by probation</a:t>
            </a:r>
          </a:p>
          <a:p>
            <a:pPr lvl="1">
              <a:buSzPct val="100000"/>
              <a:buFont typeface="Calibri" panose="020F0502020204030204" pitchFamily="34" charset="0"/>
              <a:buChar char="―"/>
            </a:pPr>
            <a:r>
              <a:rPr lang="en-US" sz="2400" dirty="0">
                <a:latin typeface="Calibri" panose="020F0502020204030204" pitchFamily="34" charset="0"/>
                <a:cs typeface="Calibri" panose="020F0502020204030204" pitchFamily="34" charset="0"/>
              </a:rPr>
              <a:t>May have lived in the US for many years and have mixed status families</a:t>
            </a:r>
          </a:p>
          <a:p>
            <a:pPr marL="457200" lvl="1" indent="0">
              <a:lnSpc>
                <a:spcPct val="90000"/>
              </a:lnSpc>
              <a:buNone/>
            </a:pPr>
            <a:endParaRPr lang="en-US" sz="2400" dirty="0">
              <a:latin typeface="Calibri"/>
              <a:ea typeface="Calibri"/>
              <a:cs typeface="Calibri"/>
            </a:endParaRPr>
          </a:p>
        </p:txBody>
      </p:sp>
    </p:spTree>
    <p:extLst>
      <p:ext uri="{BB962C8B-B14F-4D97-AF65-F5344CB8AC3E}">
        <p14:creationId xmlns:p14="http://schemas.microsoft.com/office/powerpoint/2010/main" val="48140380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1484"/>
            <a:ext cx="6096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600" b="1" dirty="0">
                <a:latin typeface="Calibri"/>
              </a:rPr>
              <a:t>Quiz – True or False?</a:t>
            </a:r>
            <a:endParaRPr kumimoji="0" lang="en-US" sz="3600" b="1" i="0" u="none" strike="noStrike" cap="none" spc="0" normalizeH="0" baseline="0" dirty="0">
              <a:ln>
                <a:noFill/>
              </a:ln>
              <a:solidFill>
                <a:srgbClr val="003366"/>
              </a:solidFill>
              <a:effectLst/>
              <a:uFillTx/>
              <a:latin typeface="Calibri"/>
              <a:sym typeface="Arial"/>
            </a:endParaRPr>
          </a:p>
        </p:txBody>
      </p:sp>
      <p:sp>
        <p:nvSpPr>
          <p:cNvPr id="3" name="TextBox 2"/>
          <p:cNvSpPr txBox="1"/>
          <p:nvPr/>
        </p:nvSpPr>
        <p:spPr>
          <a:xfrm>
            <a:off x="762000" y="2362200"/>
            <a:ext cx="693420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800" dirty="0">
                <a:latin typeface="Calibri"/>
              </a:rPr>
              <a:t>Once Immigration and Customs Enforcement (ICE) apprehends a youth, </a:t>
            </a:r>
          </a:p>
          <a:p>
            <a:pPr algn="ctr"/>
            <a:r>
              <a:rPr lang="en-US" sz="2800" dirty="0">
                <a:latin typeface="Calibri"/>
              </a:rPr>
              <a:t>the youth will be deported from the United States and cannot legally re-enter.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7" y="4114800"/>
            <a:ext cx="29686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8905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732" y="2956802"/>
            <a:ext cx="47388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4000" b="1" dirty="0">
                <a:latin typeface="Calibri"/>
              </a:rPr>
              <a:t>ANSWER: </a:t>
            </a:r>
            <a:r>
              <a:rPr lang="en-US" sz="4000" b="1" dirty="0" smtClean="0">
                <a:latin typeface="Calibri"/>
              </a:rPr>
              <a:t>FALSE</a:t>
            </a:r>
            <a:endParaRPr lang="en-US" sz="4000" b="1" dirty="0">
              <a:latin typeface="Calibri"/>
            </a:endParaRPr>
          </a:p>
        </p:txBody>
      </p:sp>
    </p:spTree>
    <p:extLst>
      <p:ext uri="{BB962C8B-B14F-4D97-AF65-F5344CB8AC3E}">
        <p14:creationId xmlns:p14="http://schemas.microsoft.com/office/powerpoint/2010/main" val="132706682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smtClean="0">
                <a:latin typeface="Calibri"/>
                <a:ea typeface="Calibri"/>
                <a:cs typeface="Calibri"/>
              </a:rPr>
              <a:t>Referrals to the Office of Refugee Resettlement (ORR)</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62500" lnSpcReduction="20000"/>
          </a:bodyPr>
          <a:lstStyle/>
          <a:p>
            <a:pPr>
              <a:buSzPct val="100000"/>
              <a:buFont typeface="Arial" panose="020B0604020202020204" pitchFamily="34" charset="0"/>
              <a:buChar char="•"/>
            </a:pPr>
            <a:r>
              <a:rPr lang="en-US" dirty="0">
                <a:latin typeface="Calibri"/>
                <a:cs typeface="Calibri"/>
              </a:rPr>
              <a:t>If a UAC is detained by immigration, they will be transferred to the custody of the Office of Refugee Resettlement (ORR) within 72 </a:t>
            </a:r>
            <a:r>
              <a:rPr lang="en-US" dirty="0" smtClean="0">
                <a:latin typeface="Calibri"/>
                <a:cs typeface="Calibri"/>
              </a:rPr>
              <a:t>hours.</a:t>
            </a:r>
          </a:p>
          <a:p>
            <a:pPr>
              <a:buSzPct val="100000"/>
              <a:buFont typeface="Arial" panose="020B0604020202020204" pitchFamily="34" charset="0"/>
              <a:buChar char="•"/>
            </a:pPr>
            <a:endParaRPr lang="en-US" dirty="0" smtClean="0">
              <a:latin typeface="Calibri"/>
              <a:cs typeface="Calibri"/>
            </a:endParaRPr>
          </a:p>
          <a:p>
            <a:pPr>
              <a:buSzPct val="100000"/>
              <a:buFont typeface="Arial" panose="020B0604020202020204" pitchFamily="34" charset="0"/>
              <a:buChar char="•"/>
            </a:pPr>
            <a:r>
              <a:rPr lang="en-US" dirty="0" smtClean="0">
                <a:latin typeface="Calibri"/>
                <a:cs typeface="Calibri"/>
              </a:rPr>
              <a:t>ORR </a:t>
            </a:r>
            <a:r>
              <a:rPr lang="en-US" dirty="0">
                <a:latin typeface="Calibri"/>
                <a:cs typeface="Calibri"/>
              </a:rPr>
              <a:t>is within the Administration of Children and Families (ACF) under the Department of Health and Human Services (HHS)</a:t>
            </a:r>
            <a:r>
              <a:rPr lang="en-US" dirty="0" smtClean="0">
                <a:latin typeface="Calibri"/>
                <a:cs typeface="Calibri"/>
              </a:rPr>
              <a:t>.</a:t>
            </a:r>
          </a:p>
          <a:p>
            <a:pPr lvl="1">
              <a:buSzPct val="100000"/>
              <a:buFont typeface="Calibri" panose="020F0502020204030204" pitchFamily="34" charset="0"/>
              <a:buChar char="―"/>
            </a:pPr>
            <a:r>
              <a:rPr lang="en-US" sz="2900" dirty="0" smtClean="0">
                <a:latin typeface="Calibri"/>
                <a:cs typeface="Calibri"/>
              </a:rPr>
              <a:t>Homeland Security Act of 2002; 8 U.S.C. § 1232(b)(1)</a:t>
            </a:r>
          </a:p>
          <a:p>
            <a:pPr lvl="1">
              <a:buSzPct val="100000"/>
              <a:buFont typeface="Calibri" panose="020F0502020204030204" pitchFamily="34" charset="0"/>
              <a:buChar char="―"/>
            </a:pPr>
            <a:endParaRPr lang="en-US" sz="2000" dirty="0">
              <a:latin typeface="Calibri"/>
              <a:cs typeface="Calibri"/>
            </a:endParaRPr>
          </a:p>
          <a:p>
            <a:pPr lvl="0">
              <a:buSzPct val="100000"/>
              <a:buFont typeface="Arial" panose="020B0604020202020204" pitchFamily="34" charset="0"/>
              <a:buChar char="•"/>
            </a:pPr>
            <a:r>
              <a:rPr lang="en-US" dirty="0">
                <a:latin typeface="Calibri"/>
                <a:cs typeface="Calibri"/>
              </a:rPr>
              <a:t>The minor can be placed in ORR custody anywhere in the country.  </a:t>
            </a:r>
          </a:p>
          <a:p>
            <a:pPr lvl="0">
              <a:buSzPct val="100000"/>
              <a:buFont typeface="Arial" panose="020B0604020202020204" pitchFamily="34" charset="0"/>
              <a:buChar char="•"/>
            </a:pPr>
            <a:endParaRPr lang="en-US" dirty="0">
              <a:latin typeface="Calibri"/>
              <a:cs typeface="Calibri"/>
            </a:endParaRPr>
          </a:p>
          <a:p>
            <a:pPr lvl="0">
              <a:buSzPct val="100000"/>
              <a:buFont typeface="Arial" panose="020B0604020202020204" pitchFamily="34" charset="0"/>
              <a:buChar char="•"/>
            </a:pPr>
            <a:r>
              <a:rPr lang="en-US" dirty="0">
                <a:latin typeface="Calibri"/>
                <a:cs typeface="Calibri"/>
              </a:rPr>
              <a:t>Several different levels of detention:</a:t>
            </a:r>
            <a:endParaRPr lang="en-US" sz="2400" dirty="0">
              <a:latin typeface="Calibri"/>
              <a:cs typeface="Calibri"/>
            </a:endParaRPr>
          </a:p>
          <a:p>
            <a:pPr lvl="1">
              <a:buSzPct val="100000"/>
              <a:buFont typeface="Calibri" panose="020F0502020204030204" pitchFamily="34" charset="0"/>
              <a:buChar char="―"/>
            </a:pPr>
            <a:r>
              <a:rPr lang="en-US" dirty="0">
                <a:latin typeface="Calibri"/>
                <a:cs typeface="Calibri"/>
              </a:rPr>
              <a:t>Shelter (lowest level</a:t>
            </a:r>
            <a:r>
              <a:rPr lang="en-US" dirty="0" smtClean="0">
                <a:latin typeface="Calibri"/>
                <a:cs typeface="Calibri"/>
              </a:rPr>
              <a:t>) – one in Contra Costa County</a:t>
            </a:r>
            <a:endParaRPr lang="en-US" dirty="0">
              <a:latin typeface="Calibri"/>
              <a:cs typeface="Calibri"/>
            </a:endParaRPr>
          </a:p>
          <a:p>
            <a:pPr lvl="1">
              <a:buSzPct val="100000"/>
              <a:buFont typeface="Calibri" panose="020F0502020204030204" pitchFamily="34" charset="0"/>
              <a:buChar char="―"/>
            </a:pPr>
            <a:r>
              <a:rPr lang="en-US" dirty="0">
                <a:latin typeface="Calibri"/>
                <a:cs typeface="Calibri"/>
              </a:rPr>
              <a:t>Staff Secure (high staff ratio, group homes</a:t>
            </a:r>
            <a:r>
              <a:rPr lang="en-US" dirty="0" smtClean="0">
                <a:latin typeface="Calibri"/>
                <a:cs typeface="Calibri"/>
              </a:rPr>
              <a:t>) – one in Solano County</a:t>
            </a:r>
            <a:endParaRPr lang="en-US" dirty="0">
              <a:latin typeface="Calibri"/>
              <a:cs typeface="Calibri"/>
            </a:endParaRPr>
          </a:p>
          <a:p>
            <a:pPr lvl="1">
              <a:buSzPct val="100000"/>
              <a:buFont typeface="Calibri" panose="020F0502020204030204" pitchFamily="34" charset="0"/>
              <a:buChar char="―"/>
            </a:pPr>
            <a:r>
              <a:rPr lang="en-US" dirty="0">
                <a:latin typeface="Calibri"/>
                <a:cs typeface="Calibri"/>
              </a:rPr>
              <a:t>Secure (juvenile halls: only three in the </a:t>
            </a:r>
            <a:r>
              <a:rPr lang="en-US" dirty="0" smtClean="0">
                <a:latin typeface="Calibri"/>
                <a:cs typeface="Calibri"/>
              </a:rPr>
              <a:t>country) – one </a:t>
            </a:r>
            <a:r>
              <a:rPr lang="en-US" dirty="0">
                <a:latin typeface="Calibri"/>
                <a:cs typeface="Calibri"/>
              </a:rPr>
              <a:t>in Yolo </a:t>
            </a:r>
            <a:r>
              <a:rPr lang="en-US" dirty="0" smtClean="0">
                <a:latin typeface="Calibri"/>
                <a:cs typeface="Calibri"/>
              </a:rPr>
              <a:t>County</a:t>
            </a:r>
            <a:endParaRPr lang="en-US" dirty="0">
              <a:latin typeface="Calibri"/>
              <a:cs typeface="Calibri"/>
            </a:endParaRPr>
          </a:p>
          <a:p>
            <a:pPr marL="457200" lvl="1" indent="0">
              <a:lnSpc>
                <a:spcPct val="90000"/>
              </a:lnSpc>
              <a:buNone/>
            </a:pPr>
            <a:endParaRPr lang="en-US" sz="2400" dirty="0">
              <a:latin typeface="Calibri"/>
              <a:ea typeface="Calibri"/>
              <a:cs typeface="Calibri"/>
            </a:endParaRPr>
          </a:p>
        </p:txBody>
      </p:sp>
    </p:spTree>
    <p:extLst>
      <p:ext uri="{BB962C8B-B14F-4D97-AF65-F5344CB8AC3E}">
        <p14:creationId xmlns:p14="http://schemas.microsoft.com/office/powerpoint/2010/main" val="296687827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Topics of today’s training</a:t>
            </a:r>
            <a:endParaRPr dirty="0">
              <a:latin typeface="Calibri"/>
              <a:ea typeface="Calibri"/>
              <a:cs typeface="Calibri"/>
            </a:endParaRPr>
          </a:p>
        </p:txBody>
      </p:sp>
      <p:sp>
        <p:nvSpPr>
          <p:cNvPr id="48" name="Shape 48"/>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Background on LSC and our Pro Bono Project</a:t>
            </a:r>
          </a:p>
          <a:p>
            <a:pPr>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Overview of youth in the immigration system</a:t>
            </a:r>
          </a:p>
          <a:p>
            <a:pPr lvl="1">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Accompanied vs. unaccompanied</a:t>
            </a:r>
          </a:p>
          <a:p>
            <a:pPr lvl="1">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In removal proceedings vs. affirmative applicants</a:t>
            </a:r>
          </a:p>
          <a:p>
            <a:pPr lvl="1">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Detained vs. non-detained</a:t>
            </a:r>
          </a:p>
          <a:p>
            <a:pPr>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Forms of immigration relief available to youth</a:t>
            </a:r>
          </a:p>
          <a:p>
            <a:pPr lvl="1">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Emphasis on SIJS and asylum</a:t>
            </a:r>
          </a:p>
          <a:p>
            <a:pPr>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LSC’s Holistic Model</a:t>
            </a:r>
          </a:p>
          <a:p>
            <a:pPr>
              <a:buFont typeface="Calibri" panose="020F0502020204030204" pitchFamily="34" charset="0"/>
              <a:buChar char="•"/>
              <a:defRPr>
                <a:latin typeface="Garamond"/>
                <a:ea typeface="Garamond"/>
                <a:cs typeface="Garamond"/>
                <a:sym typeface="Garamond"/>
              </a:defRPr>
            </a:pPr>
            <a:r>
              <a:rPr lang="en-US" dirty="0" smtClean="0">
                <a:latin typeface="Calibri"/>
                <a:ea typeface="Calibri"/>
                <a:cs typeface="Calibri"/>
              </a:rPr>
              <a:t>Working with trauma-affected youth</a:t>
            </a:r>
          </a:p>
          <a:p>
            <a:pPr>
              <a:defRPr>
                <a:latin typeface="Garamond"/>
                <a:ea typeface="Garamond"/>
                <a:cs typeface="Garamond"/>
                <a:sym typeface="Garamond"/>
              </a:defRPr>
            </a:pPr>
            <a:endParaRPr lang="en-US" b="1" dirty="0" smtClean="0">
              <a:latin typeface="Calibri"/>
              <a:ea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lvl="1">
              <a:defRPr>
                <a:latin typeface="Garamond"/>
                <a:ea typeface="Garamond"/>
                <a:cs typeface="Garamond"/>
                <a:sym typeface="Garamond"/>
              </a:defRPr>
            </a:pPr>
            <a:endParaRPr b="1"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Reunification and Release Process</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92500"/>
          </a:bodyPr>
          <a:lstStyle/>
          <a:p>
            <a:pPr>
              <a:buSzPct val="100000"/>
              <a:buFont typeface="Arial" panose="020B0604020202020204" pitchFamily="34" charset="0"/>
              <a:buChar char="•"/>
            </a:pPr>
            <a:r>
              <a:rPr lang="en-US" sz="2100" dirty="0">
                <a:latin typeface="Calibri"/>
                <a:cs typeface="Calibri"/>
              </a:rPr>
              <a:t>Children detained in ORR custody have the right to </a:t>
            </a:r>
            <a:r>
              <a:rPr lang="en-US" sz="2100" dirty="0" smtClean="0">
                <a:latin typeface="Calibri"/>
                <a:cs typeface="Calibri"/>
              </a:rPr>
              <a:t>be released </a:t>
            </a:r>
            <a:r>
              <a:rPr lang="en-US" sz="2100" dirty="0">
                <a:latin typeface="Calibri"/>
                <a:cs typeface="Calibri"/>
              </a:rPr>
              <a:t>to a qualified sponsor while their immigration cases are pending</a:t>
            </a:r>
          </a:p>
          <a:p>
            <a:pPr>
              <a:buSzPct val="100000"/>
              <a:buFont typeface="Arial" panose="020B0604020202020204" pitchFamily="34" charset="0"/>
              <a:buChar char="•"/>
            </a:pPr>
            <a:endParaRPr lang="en-US" sz="2100" dirty="0">
              <a:latin typeface="Calibri"/>
              <a:cs typeface="Calibri"/>
            </a:endParaRPr>
          </a:p>
          <a:p>
            <a:pPr lvl="0">
              <a:buSzPct val="100000"/>
              <a:buFont typeface="Arial" panose="020B0604020202020204" pitchFamily="34" charset="0"/>
              <a:buChar char="•"/>
            </a:pPr>
            <a:r>
              <a:rPr lang="en-US" sz="2100" dirty="0">
                <a:latin typeface="Calibri"/>
                <a:cs typeface="Calibri"/>
              </a:rPr>
              <a:t>Ideally, ORR works on releasing children in a timely and safe manner to an eligible </a:t>
            </a:r>
            <a:r>
              <a:rPr lang="en-US" sz="2100" dirty="0" smtClean="0">
                <a:latin typeface="Calibri"/>
                <a:cs typeface="Calibri"/>
              </a:rPr>
              <a:t>sponsor</a:t>
            </a:r>
          </a:p>
          <a:p>
            <a:pPr lvl="0">
              <a:buSzPct val="100000"/>
              <a:buFont typeface="Arial" panose="020B0604020202020204" pitchFamily="34" charset="0"/>
              <a:buChar char="•"/>
            </a:pPr>
            <a:endParaRPr lang="en-US" sz="2100" dirty="0" smtClean="0">
              <a:latin typeface="Calibri"/>
              <a:cs typeface="Calibri"/>
            </a:endParaRPr>
          </a:p>
          <a:p>
            <a:pPr lvl="0">
              <a:buSzPct val="100000"/>
              <a:buFont typeface="Arial" panose="020B0604020202020204" pitchFamily="34" charset="0"/>
              <a:buChar char="•"/>
            </a:pPr>
            <a:r>
              <a:rPr lang="en-US" sz="2100" dirty="0" smtClean="0">
                <a:latin typeface="Calibri"/>
                <a:cs typeface="Calibri"/>
              </a:rPr>
              <a:t>If no sponsor, there is the possibility of the youth going into federal foster care, specifically for unaccompanied immigrant youth.</a:t>
            </a:r>
          </a:p>
          <a:p>
            <a:pPr lvl="0"/>
            <a:endParaRPr lang="en-US" sz="2100" dirty="0">
              <a:latin typeface="Calibri"/>
              <a:cs typeface="Calibri"/>
            </a:endParaRPr>
          </a:p>
          <a:p>
            <a:pPr marL="0" indent="0">
              <a:buNone/>
            </a:pPr>
            <a:endParaRPr lang="en-US" sz="2100" dirty="0">
              <a:latin typeface="Calibri"/>
              <a:ea typeface="ＭＳ Ｐゴシック" charset="0"/>
              <a:cs typeface="Calibri"/>
            </a:endParaRPr>
          </a:p>
          <a:p>
            <a:pPr marL="0" indent="0">
              <a:buNone/>
            </a:pPr>
            <a:r>
              <a:rPr lang="en-US" sz="2100" i="1" dirty="0">
                <a:latin typeface="Calibri"/>
                <a:ea typeface="ＭＳ Ｐゴシック" charset="-128"/>
                <a:cs typeface="Calibri"/>
              </a:rPr>
              <a:t>Flores</a:t>
            </a:r>
            <a:r>
              <a:rPr lang="en-US" sz="2100" dirty="0">
                <a:latin typeface="Calibri"/>
                <a:ea typeface="ＭＳ Ｐゴシック" charset="-128"/>
                <a:cs typeface="Calibri"/>
              </a:rPr>
              <a:t> Settlement Agreement: </a:t>
            </a:r>
            <a:r>
              <a:rPr lang="en-US" sz="2100" dirty="0">
                <a:latin typeface="Calibri"/>
                <a:cs typeface="Calibri"/>
                <a:hlinkClick r:id="rId3"/>
              </a:rPr>
              <a:t>https://www.aclu.org/files/pdfs/immigrants/flores_v_meese_agreement.pdf</a:t>
            </a:r>
            <a:r>
              <a:rPr lang="en-US" sz="2100" dirty="0">
                <a:latin typeface="Calibri"/>
                <a:cs typeface="Calibri"/>
              </a:rPr>
              <a:t> </a:t>
            </a:r>
          </a:p>
          <a:p>
            <a:pPr marL="457200" lvl="1" indent="0">
              <a:lnSpc>
                <a:spcPct val="90000"/>
              </a:lnSpc>
              <a:buNone/>
            </a:pPr>
            <a:endParaRPr lang="en-US" sz="2400" dirty="0">
              <a:latin typeface="Calibri"/>
              <a:ea typeface="Calibri"/>
              <a:cs typeface="Calibri"/>
            </a:endParaRPr>
          </a:p>
        </p:txBody>
      </p:sp>
    </p:spTree>
    <p:extLst>
      <p:ext uri="{BB962C8B-B14F-4D97-AF65-F5344CB8AC3E}">
        <p14:creationId xmlns:p14="http://schemas.microsoft.com/office/powerpoint/2010/main" val="21418251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Challenges facing youth in detention</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a:lnSpc>
                <a:spcPct val="90000"/>
              </a:lnSpc>
              <a:buSzPct val="100000"/>
              <a:buFont typeface="Arial" panose="020B0604020202020204" pitchFamily="34" charset="0"/>
              <a:buChar char="•"/>
            </a:pPr>
            <a:r>
              <a:rPr lang="en-US" sz="2400" dirty="0" smtClean="0">
                <a:latin typeface="Calibri"/>
                <a:ea typeface="Calibri"/>
                <a:cs typeface="Calibri"/>
              </a:rPr>
              <a:t>Additional challenges facing youth in prolonged detention:</a:t>
            </a:r>
          </a:p>
          <a:p>
            <a:pPr lvl="1">
              <a:lnSpc>
                <a:spcPct val="90000"/>
              </a:lnSpc>
              <a:buSzPct val="100000"/>
              <a:buFont typeface="Calibri" panose="020F0502020204030204" pitchFamily="34" charset="0"/>
              <a:buChar char="―"/>
            </a:pPr>
            <a:r>
              <a:rPr lang="en-US" sz="2400" dirty="0" smtClean="0">
                <a:latin typeface="Calibri"/>
                <a:ea typeface="Calibri"/>
                <a:cs typeface="Calibri"/>
              </a:rPr>
              <a:t>Rapid deterioration of mental health</a:t>
            </a:r>
          </a:p>
          <a:p>
            <a:pPr lvl="2">
              <a:lnSpc>
                <a:spcPct val="90000"/>
              </a:lnSpc>
              <a:buSzPct val="100000"/>
              <a:buFont typeface="Courier New" panose="02070309020205020404" pitchFamily="49" charset="0"/>
              <a:buChar char="o"/>
            </a:pPr>
            <a:r>
              <a:rPr lang="en-US" sz="1800" dirty="0" smtClean="0">
                <a:latin typeface="Calibri"/>
                <a:ea typeface="Calibri"/>
                <a:cs typeface="Calibri"/>
              </a:rPr>
              <a:t>Untreated/undertreated trauma</a:t>
            </a:r>
          </a:p>
          <a:p>
            <a:pPr lvl="2">
              <a:lnSpc>
                <a:spcPct val="90000"/>
              </a:lnSpc>
              <a:buSzPct val="100000"/>
              <a:buFont typeface="Courier New" panose="02070309020205020404" pitchFamily="49" charset="0"/>
              <a:buChar char="o"/>
            </a:pPr>
            <a:r>
              <a:rPr lang="en-US" sz="1800" dirty="0" smtClean="0">
                <a:latin typeface="Calibri"/>
                <a:ea typeface="Calibri"/>
                <a:cs typeface="Calibri"/>
              </a:rPr>
              <a:t>PTSD, anxiety, depression</a:t>
            </a:r>
            <a:endParaRPr lang="en-US" sz="1800" dirty="0">
              <a:latin typeface="Calibri"/>
              <a:ea typeface="Calibri"/>
              <a:cs typeface="Calibri"/>
            </a:endParaRPr>
          </a:p>
          <a:p>
            <a:pPr lvl="2">
              <a:lnSpc>
                <a:spcPct val="90000"/>
              </a:lnSpc>
              <a:buSzPct val="100000"/>
              <a:buFont typeface="Courier New" panose="02070309020205020404" pitchFamily="49" charset="0"/>
              <a:buChar char="o"/>
            </a:pPr>
            <a:r>
              <a:rPr lang="en-US" sz="1800" dirty="0" smtClean="0">
                <a:latin typeface="Calibri"/>
                <a:ea typeface="Calibri"/>
                <a:cs typeface="Calibri"/>
              </a:rPr>
              <a:t>Detention can mimic past trauma</a:t>
            </a:r>
          </a:p>
          <a:p>
            <a:pPr lvl="2">
              <a:lnSpc>
                <a:spcPct val="90000"/>
              </a:lnSpc>
              <a:buSzPct val="100000"/>
              <a:buFont typeface="Courier New" panose="02070309020205020404" pitchFamily="49" charset="0"/>
              <a:buChar char="o"/>
            </a:pPr>
            <a:r>
              <a:rPr lang="en-US" sz="1800" dirty="0" smtClean="0">
                <a:latin typeface="Calibri"/>
                <a:ea typeface="Calibri"/>
                <a:cs typeface="Calibri"/>
              </a:rPr>
              <a:t>Hopelessness</a:t>
            </a:r>
          </a:p>
          <a:p>
            <a:pPr lvl="1">
              <a:lnSpc>
                <a:spcPct val="90000"/>
              </a:lnSpc>
              <a:buSzPct val="100000"/>
              <a:buFont typeface="Calibri" panose="020F0502020204030204" pitchFamily="34" charset="0"/>
              <a:buChar char="―"/>
            </a:pPr>
            <a:r>
              <a:rPr lang="en-US" sz="2400" dirty="0" smtClean="0">
                <a:latin typeface="Calibri"/>
                <a:ea typeface="Calibri"/>
                <a:cs typeface="Calibri"/>
              </a:rPr>
              <a:t>Detention fatigue</a:t>
            </a:r>
          </a:p>
          <a:p>
            <a:pPr lvl="1">
              <a:lnSpc>
                <a:spcPct val="90000"/>
              </a:lnSpc>
              <a:buSzPct val="100000"/>
              <a:buFont typeface="Calibri" panose="020F0502020204030204" pitchFamily="34" charset="0"/>
              <a:buChar char="―"/>
            </a:pPr>
            <a:r>
              <a:rPr lang="en-US" sz="2400" dirty="0" smtClean="0">
                <a:latin typeface="Calibri"/>
                <a:ea typeface="Calibri"/>
                <a:cs typeface="Calibri"/>
              </a:rPr>
              <a:t>Loss of educational opportunities</a:t>
            </a:r>
          </a:p>
          <a:p>
            <a:pPr lvl="1">
              <a:lnSpc>
                <a:spcPct val="90000"/>
              </a:lnSpc>
              <a:buSzPct val="100000"/>
              <a:buFont typeface="Calibri" panose="020F0502020204030204" pitchFamily="34" charset="0"/>
              <a:buChar char="―"/>
            </a:pPr>
            <a:r>
              <a:rPr lang="en-US" sz="2400" dirty="0" smtClean="0">
                <a:latin typeface="Calibri"/>
                <a:ea typeface="Calibri"/>
                <a:cs typeface="Calibri"/>
              </a:rPr>
              <a:t>Risk of aging out of certain protections</a:t>
            </a:r>
          </a:p>
          <a:p>
            <a:pPr>
              <a:lnSpc>
                <a:spcPct val="90000"/>
              </a:lnSpc>
              <a:buSzPct val="100000"/>
              <a:buFont typeface="Arial" panose="020B0604020202020204" pitchFamily="34" charset="0"/>
              <a:buChar char="•"/>
            </a:pPr>
            <a:endParaRPr lang="en-US" sz="2400" dirty="0">
              <a:latin typeface="Calibri"/>
              <a:ea typeface="Calibri"/>
              <a:cs typeface="Calibri"/>
            </a:endParaRPr>
          </a:p>
          <a:p>
            <a:pPr>
              <a:lnSpc>
                <a:spcPct val="90000"/>
              </a:lnSpc>
              <a:buSzPct val="100000"/>
              <a:buFont typeface="Arial" panose="020B0604020202020204" pitchFamily="34" charset="0"/>
              <a:buChar char="•"/>
            </a:pPr>
            <a:r>
              <a:rPr lang="en-US" sz="2400" dirty="0" smtClean="0">
                <a:latin typeface="Calibri"/>
                <a:ea typeface="Calibri"/>
                <a:cs typeface="Calibri"/>
              </a:rPr>
              <a:t>Logistical challenges of getting representation &gt; see FAQs about LSC’s Pro Bono Detained Cases</a:t>
            </a:r>
            <a:endParaRPr lang="en-US" sz="2400" dirty="0">
              <a:latin typeface="Calibri"/>
              <a:ea typeface="Calibri"/>
              <a:cs typeface="Calibri"/>
            </a:endParaRPr>
          </a:p>
          <a:p>
            <a:pPr lvl="1">
              <a:lnSpc>
                <a:spcPct val="90000"/>
              </a:lnSpc>
            </a:pPr>
            <a:endParaRPr lang="en-US" sz="2400" dirty="0" smtClean="0">
              <a:latin typeface="Calibri"/>
              <a:ea typeface="Calibri"/>
              <a:cs typeface="Calibri"/>
            </a:endParaRPr>
          </a:p>
          <a:p>
            <a:pPr lvl="1">
              <a:lnSpc>
                <a:spcPct val="90000"/>
              </a:lnSpc>
            </a:pPr>
            <a:endParaRPr lang="en-US" sz="2400" dirty="0" smtClean="0">
              <a:latin typeface="Calibri"/>
              <a:ea typeface="Calibri"/>
              <a:cs typeface="Calibri"/>
            </a:endParaRPr>
          </a:p>
        </p:txBody>
      </p:sp>
    </p:spTree>
    <p:extLst>
      <p:ext uri="{BB962C8B-B14F-4D97-AF65-F5344CB8AC3E}">
        <p14:creationId xmlns:p14="http://schemas.microsoft.com/office/powerpoint/2010/main" val="302686553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smtClean="0">
                <a:latin typeface="Calibri"/>
                <a:ea typeface="Calibri"/>
                <a:cs typeface="Calibri"/>
              </a:rPr>
              <a:t>Benefits of immediate </a:t>
            </a:r>
            <a:r>
              <a:rPr lang="en-US" dirty="0">
                <a:latin typeface="Calibri"/>
                <a:ea typeface="Calibri"/>
                <a:cs typeface="Calibri"/>
              </a:rPr>
              <a:t>a</a:t>
            </a:r>
            <a:r>
              <a:rPr lang="en-US" dirty="0" smtClean="0">
                <a:latin typeface="Calibri"/>
                <a:ea typeface="Calibri"/>
                <a:cs typeface="Calibri"/>
              </a:rPr>
              <a:t>dvocacy </a:t>
            </a:r>
            <a:br>
              <a:rPr lang="en-US" dirty="0" smtClean="0">
                <a:latin typeface="Calibri"/>
                <a:ea typeface="Calibri"/>
                <a:cs typeface="Calibri"/>
              </a:rPr>
            </a:br>
            <a:r>
              <a:rPr lang="en-US" dirty="0" smtClean="0">
                <a:latin typeface="Calibri"/>
                <a:ea typeface="Calibri"/>
                <a:cs typeface="Calibri"/>
              </a:rPr>
              <a:t>for detained youth</a:t>
            </a:r>
            <a:endParaRPr dirty="0">
              <a:latin typeface="Calibri"/>
              <a:ea typeface="Calibri"/>
              <a:cs typeface="Calibri"/>
            </a:endParaRP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a:bodyPr>
          <a:lstStyle/>
          <a:p>
            <a:pPr lvl="0">
              <a:spcAft>
                <a:spcPts val="600"/>
              </a:spcAft>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Mental health – there is hope!</a:t>
            </a:r>
          </a:p>
          <a:p>
            <a:pPr lvl="0">
              <a:spcAft>
                <a:spcPts val="600"/>
              </a:spcAft>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Increased chance of step-down or release</a:t>
            </a:r>
          </a:p>
          <a:p>
            <a:pPr lvl="0">
              <a:spcAft>
                <a:spcPts val="600"/>
              </a:spcAft>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If aging out – increased chance of ICE discretion</a:t>
            </a:r>
          </a:p>
          <a:p>
            <a:pPr lvl="0">
              <a:spcAft>
                <a:spcPts val="600"/>
              </a:spcAft>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If aged out – better bond outcomes</a:t>
            </a:r>
          </a:p>
          <a:p>
            <a:pPr lvl="0">
              <a:spcAft>
                <a:spcPts val="600"/>
              </a:spcAft>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Immigration relief</a:t>
            </a:r>
          </a:p>
          <a:p>
            <a:pPr lvl="1">
              <a:lnSpc>
                <a:spcPct val="90000"/>
              </a:lnSpc>
            </a:pPr>
            <a:endParaRPr lang="en-US" sz="2400" dirty="0" smtClean="0">
              <a:latin typeface="Calibri"/>
              <a:ea typeface="Calibri"/>
              <a:cs typeface="Calibri"/>
            </a:endParaRPr>
          </a:p>
          <a:p>
            <a:pPr lvl="1">
              <a:lnSpc>
                <a:spcPct val="90000"/>
              </a:lnSpc>
            </a:pPr>
            <a:endParaRPr lang="en-US" sz="2400" dirty="0" smtClean="0">
              <a:latin typeface="Calibri"/>
              <a:ea typeface="Calibri"/>
              <a:cs typeface="Calibri"/>
            </a:endParaRPr>
          </a:p>
        </p:txBody>
      </p:sp>
    </p:spTree>
    <p:extLst>
      <p:ext uri="{BB962C8B-B14F-4D97-AF65-F5344CB8AC3E}">
        <p14:creationId xmlns:p14="http://schemas.microsoft.com/office/powerpoint/2010/main" val="255731527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685800" y="990600"/>
            <a:ext cx="8153400" cy="58477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smtClean="0">
                <a:solidFill>
                  <a:srgbClr val="006666"/>
                </a:solidFill>
                <a:latin typeface="Calibri"/>
                <a:ea typeface="Calibri"/>
                <a:cs typeface="Calibri"/>
                <a:sym typeface="Garamond"/>
              </a:rPr>
              <a:t>Challenges facing </a:t>
            </a:r>
            <a:r>
              <a:rPr lang="en-US" sz="3200" b="1" u="sng" dirty="0" smtClean="0">
                <a:solidFill>
                  <a:srgbClr val="006666"/>
                </a:solidFill>
                <a:latin typeface="Calibri"/>
                <a:ea typeface="Calibri"/>
                <a:cs typeface="Calibri"/>
                <a:sym typeface="Garamond"/>
              </a:rPr>
              <a:t>all</a:t>
            </a:r>
            <a:r>
              <a:rPr lang="en-US" sz="3200" b="1" dirty="0" smtClean="0">
                <a:solidFill>
                  <a:srgbClr val="006666"/>
                </a:solidFill>
                <a:latin typeface="Calibri"/>
                <a:ea typeface="Calibri"/>
                <a:cs typeface="Calibri"/>
                <a:sym typeface="Garamond"/>
              </a:rPr>
              <a:t> </a:t>
            </a:r>
            <a:r>
              <a:rPr lang="en-US" sz="3200" b="1" dirty="0">
                <a:solidFill>
                  <a:srgbClr val="006666"/>
                </a:solidFill>
                <a:latin typeface="Calibri"/>
                <a:ea typeface="Calibri"/>
                <a:cs typeface="Calibri"/>
                <a:sym typeface="Garamond"/>
              </a:rPr>
              <a:t>u</a:t>
            </a:r>
            <a:r>
              <a:rPr lang="en-US" sz="3200" b="1" dirty="0" smtClean="0">
                <a:solidFill>
                  <a:srgbClr val="006666"/>
                </a:solidFill>
                <a:latin typeface="Calibri"/>
                <a:ea typeface="Calibri"/>
                <a:cs typeface="Calibri"/>
                <a:sym typeface="Garamond"/>
              </a:rPr>
              <a:t>ndocumented </a:t>
            </a:r>
            <a:r>
              <a:rPr lang="en-US" sz="3200" b="1" dirty="0">
                <a:solidFill>
                  <a:srgbClr val="006666"/>
                </a:solidFill>
                <a:latin typeface="Calibri"/>
                <a:ea typeface="Calibri"/>
                <a:cs typeface="Calibri"/>
                <a:sym typeface="Garamond"/>
              </a:rPr>
              <a:t>y</a:t>
            </a:r>
            <a:r>
              <a:rPr lang="en-US" sz="3200" b="1" dirty="0" smtClean="0">
                <a:solidFill>
                  <a:srgbClr val="006666"/>
                </a:solidFill>
                <a:latin typeface="Calibri"/>
                <a:ea typeface="Calibri"/>
                <a:cs typeface="Calibri"/>
                <a:sym typeface="Garamond"/>
              </a:rPr>
              <a:t>outh</a:t>
            </a:r>
            <a:endParaRPr lang="en-US" sz="3200" b="1" dirty="0">
              <a:solidFill>
                <a:srgbClr val="006666"/>
              </a:solidFill>
              <a:latin typeface="Calibri"/>
              <a:ea typeface="Calibri"/>
              <a:cs typeface="Calibri"/>
            </a:endParaRPr>
          </a:p>
        </p:txBody>
      </p:sp>
      <p:sp>
        <p:nvSpPr>
          <p:cNvPr id="3" name="Rectangle 2"/>
          <p:cNvSpPr/>
          <p:nvPr/>
        </p:nvSpPr>
        <p:spPr>
          <a:xfrm>
            <a:off x="685800" y="2514600"/>
            <a:ext cx="7162800" cy="4007250"/>
          </a:xfrm>
          <a:prstGeom prst="rect">
            <a:avLst/>
          </a:prstGeom>
        </p:spPr>
        <p:txBody>
          <a:bodyPr wrap="square">
            <a:spAutoFit/>
          </a:bodyPr>
          <a:lstStyle/>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Cannot work legally or get Social Security Number;</a:t>
            </a:r>
          </a:p>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Cannot get state </a:t>
            </a:r>
            <a:r>
              <a:rPr lang="en-US" altLang="es-MX" sz="2200" kern="1200" dirty="0" smtClean="0">
                <a:solidFill>
                  <a:schemeClr val="tx1"/>
                </a:solidFill>
                <a:latin typeface="Calibri"/>
                <a:ea typeface="ＭＳ Ｐゴシック" pitchFamily="34" charset="-128"/>
                <a:cs typeface="Calibri"/>
              </a:rPr>
              <a:t>ID (except AB60);</a:t>
            </a:r>
            <a:endParaRPr lang="en-US" altLang="es-MX" sz="2200" kern="1200" dirty="0">
              <a:solidFill>
                <a:schemeClr val="tx1"/>
              </a:solidFill>
              <a:latin typeface="Calibri"/>
              <a:ea typeface="ＭＳ Ｐゴシック" pitchFamily="34" charset="-128"/>
              <a:cs typeface="Calibri"/>
            </a:endParaRPr>
          </a:p>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Cannot receive federal financial aid for college;</a:t>
            </a:r>
          </a:p>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Not eligible for most public benefits (minors can still get emergency </a:t>
            </a:r>
            <a:r>
              <a:rPr lang="en-US" altLang="es-MX" sz="2200" kern="1200" dirty="0" err="1">
                <a:solidFill>
                  <a:schemeClr val="tx1"/>
                </a:solidFill>
                <a:latin typeface="Calibri"/>
                <a:ea typeface="ＭＳ Ｐゴシック" pitchFamily="34" charset="-128"/>
                <a:cs typeface="Calibri"/>
              </a:rPr>
              <a:t>MediCal</a:t>
            </a:r>
            <a:r>
              <a:rPr lang="en-US" altLang="es-MX" sz="2200" kern="1200" dirty="0">
                <a:solidFill>
                  <a:schemeClr val="tx1"/>
                </a:solidFill>
                <a:latin typeface="Calibri"/>
                <a:ea typeface="ＭＳ Ｐゴシック" pitchFamily="34" charset="-128"/>
                <a:cs typeface="Calibri"/>
              </a:rPr>
              <a:t> or Healthy Families in SF</a:t>
            </a:r>
            <a:r>
              <a:rPr lang="en-US" altLang="es-MX" sz="2200" kern="1200" dirty="0" smtClean="0">
                <a:solidFill>
                  <a:schemeClr val="tx1"/>
                </a:solidFill>
                <a:latin typeface="Calibri"/>
                <a:ea typeface="ＭＳ Ｐゴシック" pitchFamily="34" charset="-128"/>
                <a:cs typeface="Calibri"/>
              </a:rPr>
              <a:t>)</a:t>
            </a:r>
          </a:p>
          <a:p>
            <a:pPr marL="361188" lvl="0" indent="-342900" hangingPunct="1">
              <a:spcBef>
                <a:spcPct val="20000"/>
              </a:spcBef>
              <a:spcAft>
                <a:spcPts val="600"/>
              </a:spcAft>
              <a:buSzPct val="100000"/>
              <a:buFont typeface="Arial"/>
              <a:buChar char="•"/>
            </a:pPr>
            <a:r>
              <a:rPr lang="en-US" altLang="es-MX" sz="2200" kern="1200" dirty="0" smtClean="0">
                <a:solidFill>
                  <a:schemeClr val="tx1"/>
                </a:solidFill>
                <a:latin typeface="Calibri"/>
                <a:ea typeface="ＭＳ Ｐゴシック" pitchFamily="34" charset="-128"/>
                <a:cs typeface="Calibri"/>
              </a:rPr>
              <a:t>Unable to travel</a:t>
            </a:r>
            <a:endParaRPr lang="en-US" altLang="es-MX" sz="2200" kern="1200" dirty="0">
              <a:solidFill>
                <a:schemeClr val="tx1"/>
              </a:solidFill>
              <a:latin typeface="Calibri"/>
              <a:ea typeface="ＭＳ Ｐゴシック" pitchFamily="34" charset="-128"/>
              <a:cs typeface="Calibri"/>
            </a:endParaRPr>
          </a:p>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Face risk of deportation for lack of status; and </a:t>
            </a:r>
          </a:p>
          <a:p>
            <a:pPr marL="361188" lvl="0" indent="-342900" hangingPunct="1">
              <a:spcBef>
                <a:spcPct val="20000"/>
              </a:spcBef>
              <a:spcAft>
                <a:spcPts val="600"/>
              </a:spcAft>
              <a:buSzPct val="100000"/>
              <a:buFont typeface="Arial"/>
              <a:buChar char="•"/>
            </a:pPr>
            <a:r>
              <a:rPr lang="en-US" altLang="es-MX" sz="2200" kern="1200" dirty="0">
                <a:solidFill>
                  <a:schemeClr val="tx1"/>
                </a:solidFill>
                <a:latin typeface="Calibri"/>
                <a:ea typeface="ＭＳ Ｐゴシック" pitchFamily="34" charset="-128"/>
                <a:cs typeface="Calibri"/>
              </a:rPr>
              <a:t>Many undocumented youth experience feelings of exclusion, instability, and constant fear of deportation</a:t>
            </a:r>
            <a:r>
              <a:rPr lang="en-US" altLang="es-MX" sz="2200" kern="1200" dirty="0">
                <a:solidFill>
                  <a:prstClr val="white"/>
                </a:solidFill>
                <a:effectLst>
                  <a:outerShdw blurRad="38100" dist="38100" dir="2700000" algn="tl">
                    <a:srgbClr val="000000">
                      <a:alpha val="43137"/>
                    </a:srgbClr>
                  </a:outerShdw>
                </a:effectLst>
                <a:latin typeface="Calibri"/>
                <a:ea typeface="ＭＳ Ｐゴシック" pitchFamily="34" charset="-128"/>
                <a:cs typeface="Calibri"/>
              </a:rPr>
              <a:t>.</a:t>
            </a:r>
          </a:p>
        </p:txBody>
      </p:sp>
    </p:spTree>
    <p:extLst>
      <p:ext uri="{BB962C8B-B14F-4D97-AF65-F5344CB8AC3E}">
        <p14:creationId xmlns:p14="http://schemas.microsoft.com/office/powerpoint/2010/main" val="270313059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Immigration Court</a:t>
            </a:r>
          </a:p>
        </p:txBody>
      </p:sp>
      <p:sp>
        <p:nvSpPr>
          <p:cNvPr id="72" name="Shape 72"/>
          <p:cNvSpPr>
            <a:spLocks noGrp="1"/>
          </p:cNvSpPr>
          <p:nvPr>
            <p:ph type="body" idx="4294967295"/>
          </p:nvPr>
        </p:nvSpPr>
        <p:spPr>
          <a:xfrm>
            <a:off x="838200" y="2362200"/>
            <a:ext cx="7693025" cy="4191000"/>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ICE apprehension is not an automatic path to deportation</a:t>
            </a:r>
            <a:r>
              <a:rPr dirty="0" smtClean="0">
                <a:latin typeface="Calibri"/>
                <a:ea typeface="Calibri"/>
                <a:cs typeface="Calibri"/>
              </a:rPr>
              <a:t>– </a:t>
            </a:r>
            <a:endParaRPr lang="en-US" dirty="0" smtClean="0">
              <a:latin typeface="Calibri"/>
              <a:ea typeface="Calibri"/>
              <a:cs typeface="Calibri"/>
            </a:endParaRP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ICE Processing</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Referral to Immigration Court (Notice to Appear)</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I</a:t>
            </a:r>
            <a:r>
              <a:rPr dirty="0" smtClean="0">
                <a:latin typeface="Calibri"/>
                <a:ea typeface="Calibri"/>
                <a:cs typeface="Calibri"/>
              </a:rPr>
              <a:t>f eligible </a:t>
            </a:r>
            <a:r>
              <a:rPr dirty="0">
                <a:latin typeface="Calibri"/>
                <a:ea typeface="Calibri"/>
                <a:cs typeface="Calibri"/>
              </a:rPr>
              <a:t>for any kind of legal status, </a:t>
            </a:r>
            <a:r>
              <a:rPr lang="en-US" dirty="0" smtClean="0">
                <a:latin typeface="Calibri"/>
                <a:ea typeface="Calibri"/>
                <a:cs typeface="Calibri"/>
              </a:rPr>
              <a:t>they</a:t>
            </a:r>
            <a:r>
              <a:rPr dirty="0" smtClean="0">
                <a:latin typeface="Calibri"/>
                <a:ea typeface="Calibri"/>
                <a:cs typeface="Calibri"/>
              </a:rPr>
              <a:t> </a:t>
            </a:r>
            <a:r>
              <a:rPr dirty="0">
                <a:latin typeface="Calibri"/>
                <a:ea typeface="Calibri"/>
                <a:cs typeface="Calibri"/>
              </a:rPr>
              <a:t>can apply for that status and if it is granted, their immigration case may be </a:t>
            </a:r>
            <a:r>
              <a:rPr dirty="0" smtClean="0">
                <a:latin typeface="Calibri"/>
                <a:ea typeface="Calibri"/>
                <a:cs typeface="Calibri"/>
              </a:rPr>
              <a:t>closed.</a:t>
            </a:r>
            <a:endParaRPr lang="en-US" dirty="0" smtClean="0">
              <a:latin typeface="Calibri"/>
              <a:ea typeface="Calibri"/>
              <a:cs typeface="Calibri"/>
            </a:endParaRP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Master Calendar Hearings vs. Individual Hearings</a:t>
            </a: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Pro Bono attorneys will most likely be seeking continuances of immigration court proceedings, and eventually termination of those proceedings</a:t>
            </a: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No right to an attorney in immigration court </a:t>
            </a:r>
          </a:p>
          <a:p>
            <a:pPr lvl="1">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panose="020F0502020204030204" pitchFamily="34" charset="0"/>
                <a:ea typeface="Calibri"/>
                <a:cs typeface="Calibri" panose="020F0502020204030204" pitchFamily="34" charset="0"/>
              </a:rPr>
              <a:t>Is it necessary? https</a:t>
            </a:r>
            <a:r>
              <a:rPr lang="en-US" dirty="0">
                <a:latin typeface="Calibri" panose="020F0502020204030204" pitchFamily="34" charset="0"/>
                <a:ea typeface="Calibri"/>
                <a:cs typeface="Calibri" panose="020F0502020204030204" pitchFamily="34" charset="0"/>
              </a:rPr>
              <a:t>://</a:t>
            </a:r>
            <a:r>
              <a:rPr lang="en-US" dirty="0" smtClean="0">
                <a:latin typeface="Calibri" panose="020F0502020204030204" pitchFamily="34" charset="0"/>
                <a:ea typeface="Calibri"/>
                <a:cs typeface="Calibri" panose="020F0502020204030204" pitchFamily="34" charset="0"/>
              </a:rPr>
              <a:t>www.youtube.com/watch?v=BN9t7LUf6RQ</a:t>
            </a:r>
            <a:endParaRPr lang="en-US"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762000" y="685800"/>
            <a:ext cx="3048000" cy="1524000"/>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sz="4800" dirty="0" smtClean="0">
                <a:latin typeface="Calibri"/>
                <a:ea typeface="Calibri"/>
                <a:cs typeface="Calibri"/>
              </a:rPr>
              <a:t>NTA</a:t>
            </a:r>
            <a:r>
              <a:rPr lang="en-US" dirty="0" smtClean="0">
                <a:latin typeface="Calibri"/>
                <a:ea typeface="Calibri"/>
                <a:cs typeface="Calibri"/>
              </a:rPr>
              <a:t/>
            </a:r>
            <a:br>
              <a:rPr lang="en-US" dirty="0" smtClean="0">
                <a:latin typeface="Calibri"/>
                <a:ea typeface="Calibri"/>
                <a:cs typeface="Calibri"/>
              </a:rPr>
            </a:br>
            <a:endParaRPr sz="2700" dirty="0">
              <a:latin typeface="Calibri"/>
              <a:ea typeface="Calibri"/>
              <a:cs typeface="Calibri"/>
            </a:endParaRPr>
          </a:p>
        </p:txBody>
      </p:sp>
      <p:sp>
        <p:nvSpPr>
          <p:cNvPr id="72" name="Shape 72"/>
          <p:cNvSpPr>
            <a:spLocks noGrp="1"/>
          </p:cNvSpPr>
          <p:nvPr>
            <p:ph type="body" idx="4294967295"/>
          </p:nvPr>
        </p:nvSpPr>
        <p:spPr>
          <a:xfrm>
            <a:off x="4140963" y="6157974"/>
            <a:ext cx="8616188" cy="3494026"/>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buSzPct val="100000"/>
              <a:buFont typeface="Arial" panose="020B0604020202020204" pitchFamily="34" charset="0"/>
              <a:buChar char="•"/>
              <a:defRPr sz="2400">
                <a:latin typeface="Garamond"/>
                <a:ea typeface="Garamond"/>
                <a:cs typeface="Garamond"/>
                <a:sym typeface="Garamond"/>
              </a:defRPr>
            </a:pPr>
            <a:endParaRPr dirty="0">
              <a:latin typeface="Calibri"/>
              <a:ea typeface="Calibri"/>
              <a:cs typeface="Calibri"/>
            </a:endParaRPr>
          </a:p>
        </p:txBody>
      </p:sp>
      <p:pic>
        <p:nvPicPr>
          <p:cNvPr id="1026" name="Picture 2" descr="Image result for sample notice to appear immigration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82"/>
            <a:ext cx="5334000" cy="6902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2362200"/>
            <a:ext cx="2971800"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0" u="none" strike="noStrike" cap="none" spc="0" normalizeH="0" baseline="0" dirty="0" smtClean="0">
                <a:ln>
                  <a:noFill/>
                </a:ln>
                <a:solidFill>
                  <a:srgbClr val="003366"/>
                </a:solidFill>
                <a:effectLst/>
                <a:uFillTx/>
                <a:sym typeface="Arial"/>
              </a:rPr>
              <a:t>Government’s burden of proof – clear and convincing evidence</a:t>
            </a:r>
          </a:p>
          <a:p>
            <a:pPr marR="0" algn="l" defTabSz="914400" rtl="0" fontAlgn="auto" latinLnBrk="0" hangingPunct="0">
              <a:lnSpc>
                <a:spcPct val="100000"/>
              </a:lnSpc>
              <a:spcBef>
                <a:spcPts val="0"/>
              </a:spcBef>
              <a:spcAft>
                <a:spcPts val="0"/>
              </a:spcAft>
              <a:buClrTx/>
              <a:buSzTx/>
              <a:tabLst/>
            </a:pPr>
            <a:endParaRPr kumimoji="0" lang="en-US" sz="1600" b="0" i="0" u="none" strike="noStrike" cap="none" spc="0" normalizeH="0" baseline="0" dirty="0" smtClean="0">
              <a:ln>
                <a:noFill/>
              </a:ln>
              <a:solidFill>
                <a:srgbClr val="003366"/>
              </a:solidFill>
              <a:effectLst/>
              <a:uFillTx/>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smtClean="0"/>
              <a:t>Pleadings – admit allegations? Concede removability?</a:t>
            </a:r>
            <a:endParaRPr kumimoji="0" lang="en-US" sz="1600" b="0" i="0" u="none" strike="noStrike" cap="none" spc="0" normalizeH="0" baseline="0" dirty="0" smtClean="0">
              <a:ln>
                <a:noFill/>
              </a:ln>
              <a:solidFill>
                <a:srgbClr val="003366"/>
              </a:solidFill>
              <a:effectLst/>
              <a:uFillTx/>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b="0" i="0" u="none" strike="noStrike" cap="none" spc="0" normalizeH="0" baseline="0" dirty="0" smtClean="0">
              <a:ln>
                <a:noFill/>
              </a:ln>
              <a:solidFill>
                <a:srgbClr val="003366"/>
              </a:solidFill>
              <a:effectLst/>
              <a:uFillTx/>
              <a:sym typeface="Aria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1600" dirty="0" smtClean="0"/>
              <a:t>Challenge service?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i="1" u="none" strike="noStrike" cap="none" spc="0" normalizeH="0" baseline="0" dirty="0" smtClean="0">
                <a:ln>
                  <a:noFill/>
                </a:ln>
                <a:solidFill>
                  <a:srgbClr val="003366"/>
                </a:solidFill>
                <a:effectLst/>
                <a:uFillTx/>
                <a:sym typeface="Arial"/>
              </a:rPr>
              <a:t>Pereir</a:t>
            </a:r>
            <a:r>
              <a:rPr lang="en-US" sz="1600" i="1" dirty="0" smtClean="0"/>
              <a:t>a v. Sessions – may </a:t>
            </a:r>
            <a:r>
              <a:rPr lang="en-US" sz="1600" dirty="0" smtClean="0"/>
              <a:t>have grounds for a motion to terminate (or re-open and terminate if prior removal order</a:t>
            </a:r>
          </a:p>
          <a:p>
            <a:pPr marR="0" algn="l" defTabSz="914400" rtl="0" fontAlgn="auto" latinLnBrk="0" hangingPunct="0">
              <a:lnSpc>
                <a:spcPct val="100000"/>
              </a:lnSpc>
              <a:spcBef>
                <a:spcPts val="0"/>
              </a:spcBef>
              <a:spcAft>
                <a:spcPts val="0"/>
              </a:spcAft>
              <a:buClrTx/>
              <a:buSzTx/>
              <a:tabLst/>
            </a:pPr>
            <a:endParaRPr lang="en-US" sz="1600" dirty="0" smtClean="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600" b="0" u="none" strike="noStrike" cap="none" spc="0" normalizeH="0" baseline="0" dirty="0" smtClean="0">
                <a:ln>
                  <a:noFill/>
                </a:ln>
                <a:solidFill>
                  <a:srgbClr val="003366"/>
                </a:solidFill>
                <a:effectLst/>
                <a:uFillTx/>
                <a:sym typeface="Arial"/>
              </a:rPr>
              <a:t>Motions to suppress</a:t>
            </a:r>
            <a:endParaRPr kumimoji="0" lang="en-US" sz="1600" b="0" u="none" strike="noStrike" cap="none" spc="0" normalizeH="0" baseline="0" dirty="0">
              <a:ln>
                <a:noFill/>
              </a:ln>
              <a:solidFill>
                <a:srgbClr val="003366"/>
              </a:solidFill>
              <a:effectLst/>
              <a:uFillTx/>
              <a:sym typeface="Arial"/>
            </a:endParaRPr>
          </a:p>
        </p:txBody>
      </p:sp>
    </p:spTree>
    <p:extLst>
      <p:ext uri="{BB962C8B-B14F-4D97-AF65-F5344CB8AC3E}">
        <p14:creationId xmlns:p14="http://schemas.microsoft.com/office/powerpoint/2010/main" val="136625693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Deportation/Removal</a:t>
            </a:r>
            <a:endParaRPr dirty="0">
              <a:latin typeface="Calibri"/>
              <a:ea typeface="Calibri"/>
              <a:cs typeface="Calibri"/>
            </a:endParaRPr>
          </a:p>
        </p:txBody>
      </p:sp>
      <p:sp>
        <p:nvSpPr>
          <p:cNvPr id="75" name="Shape 75"/>
          <p:cNvSpPr>
            <a:spLocks noGrp="1"/>
          </p:cNvSpPr>
          <p:nvPr>
            <p:ph type="body" idx="4294967295"/>
          </p:nvPr>
        </p:nvSpPr>
        <p:spPr>
          <a:xfrm>
            <a:off x="838200" y="2438400"/>
            <a:ext cx="7693025" cy="41910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a:spcBef>
                <a:spcPts val="0"/>
              </a:spcBef>
              <a:spcAft>
                <a:spcPts val="1200"/>
              </a:spcAft>
              <a:buClrTx/>
              <a:buSzPct val="100000"/>
              <a:buFontTx/>
              <a:buChar char="•"/>
              <a:defRPr sz="2200">
                <a:latin typeface="Garamond"/>
                <a:ea typeface="Garamond"/>
                <a:cs typeface="Garamond"/>
                <a:sym typeface="Garamond"/>
              </a:defRPr>
            </a:pPr>
            <a:r>
              <a:rPr lang="en-US" dirty="0">
                <a:latin typeface="Calibri"/>
                <a:ea typeface="Calibri"/>
                <a:cs typeface="Calibri"/>
              </a:rPr>
              <a:t>If a minor does not have relief and does not qualify for voluntary departure, he or she may be removed (deported).</a:t>
            </a:r>
          </a:p>
          <a:p>
            <a:pPr>
              <a:spcBef>
                <a:spcPts val="0"/>
              </a:spcBef>
              <a:spcAft>
                <a:spcPts val="1200"/>
              </a:spcAft>
              <a:buClrTx/>
              <a:buSzPct val="100000"/>
              <a:buFontTx/>
              <a:buChar char="•"/>
              <a:defRPr sz="2200">
                <a:latin typeface="Garamond"/>
                <a:ea typeface="Garamond"/>
                <a:cs typeface="Garamond"/>
                <a:sym typeface="Garamond"/>
              </a:defRPr>
            </a:pPr>
            <a:r>
              <a:rPr lang="en-US" dirty="0">
                <a:latin typeface="Calibri"/>
                <a:ea typeface="Calibri"/>
                <a:cs typeface="Calibri"/>
              </a:rPr>
              <a:t>If a minor doesn't appear for that scheduled hearing, the Immigration Judge can order his or her deportation in absentia if the DHS (ICE) clearly proves that the minor was inadmissible and was served the Notice to Appear.  </a:t>
            </a:r>
          </a:p>
          <a:p>
            <a:pPr>
              <a:spcBef>
                <a:spcPts val="0"/>
              </a:spcBef>
              <a:spcAft>
                <a:spcPts val="1200"/>
              </a:spcAft>
              <a:buClrTx/>
              <a:buSzPct val="100000"/>
              <a:buFontTx/>
              <a:buChar char="•"/>
              <a:defRPr sz="2200">
                <a:latin typeface="Garamond"/>
                <a:ea typeface="Garamond"/>
                <a:cs typeface="Garamond"/>
                <a:sym typeface="Garamond"/>
              </a:defRPr>
            </a:pPr>
            <a:r>
              <a:rPr lang="en-US" dirty="0">
                <a:latin typeface="Calibri"/>
                <a:ea typeface="Calibri"/>
                <a:cs typeface="Calibri"/>
              </a:rPr>
              <a:t>Once a removal order is entered, a minor will be ineligible for most discretionary relief from removal for 10 years. </a:t>
            </a:r>
            <a:endParaRPr lang="en-US" dirty="0" smtClean="0">
              <a:latin typeface="Calibri"/>
              <a:ea typeface="Calibri"/>
              <a:cs typeface="Calibri"/>
            </a:endParaRPr>
          </a:p>
          <a:p>
            <a:pPr>
              <a:spcBef>
                <a:spcPts val="0"/>
              </a:spcBef>
              <a:spcAft>
                <a:spcPts val="1200"/>
              </a:spcAft>
              <a:buClrTx/>
              <a:buSzPct val="100000"/>
              <a:buFontTx/>
              <a:buChar char="•"/>
              <a:defRPr sz="2200">
                <a:latin typeface="Garamond"/>
                <a:ea typeface="Garamond"/>
                <a:cs typeface="Garamond"/>
                <a:sym typeface="Garamond"/>
              </a:defRPr>
            </a:pPr>
            <a:r>
              <a:rPr lang="en-US" dirty="0" smtClean="0">
                <a:latin typeface="Calibri"/>
                <a:ea typeface="Calibri"/>
                <a:cs typeface="Calibri"/>
              </a:rPr>
              <a:t>Voluntary departure is a discretionary benefit of limited value</a:t>
            </a:r>
            <a:endParaRPr lang="en-US" dirty="0">
              <a:latin typeface="Calibri"/>
              <a:ea typeface="Calibri"/>
              <a:cs typeface="Calibri"/>
            </a:endParaRPr>
          </a:p>
          <a:p>
            <a:pPr marL="457200" lvl="1" indent="0">
              <a:spcBef>
                <a:spcPts val="0"/>
              </a:spcBef>
              <a:spcAft>
                <a:spcPts val="1200"/>
              </a:spcAft>
              <a:buClrTx/>
              <a:buSzPct val="100000"/>
              <a:buNone/>
              <a:defRPr sz="2200">
                <a:latin typeface="Garamond"/>
                <a:ea typeface="Garamond"/>
                <a:cs typeface="Garamond"/>
                <a:sym typeface="Garamond"/>
              </a:defRPr>
            </a:pPr>
            <a:r>
              <a:rPr lang="en-US" dirty="0" smtClean="0">
                <a:latin typeface="Calibri"/>
                <a:ea typeface="Calibri"/>
                <a:cs typeface="Calibri"/>
              </a:rPr>
              <a:t>- Sought when client wishes to repatriate, or has no other choice</a:t>
            </a:r>
            <a:endParaRPr lang="en-US"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1484"/>
            <a:ext cx="6096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600" b="1" dirty="0">
                <a:latin typeface="Calibri"/>
              </a:rPr>
              <a:t>Quiz – True or False?</a:t>
            </a:r>
            <a:endParaRPr kumimoji="0" lang="en-US" sz="3600" b="1" i="0" u="none" strike="noStrike" cap="none" spc="0" normalizeH="0" baseline="0" dirty="0">
              <a:ln>
                <a:noFill/>
              </a:ln>
              <a:solidFill>
                <a:srgbClr val="003366"/>
              </a:solidFill>
              <a:effectLst/>
              <a:uFillTx/>
              <a:latin typeface="Calibri"/>
              <a:sym typeface="Arial"/>
            </a:endParaRPr>
          </a:p>
        </p:txBody>
      </p:sp>
      <p:sp>
        <p:nvSpPr>
          <p:cNvPr id="3" name="TextBox 2"/>
          <p:cNvSpPr txBox="1"/>
          <p:nvPr/>
        </p:nvSpPr>
        <p:spPr>
          <a:xfrm>
            <a:off x="783336" y="2667000"/>
            <a:ext cx="701040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3600" dirty="0" smtClean="0">
                <a:latin typeface="Calibri"/>
              </a:rPr>
              <a:t>If you want to immigrate to the United States legally from outside of the United States, you may apply and your application will be processed in a timely manner.</a:t>
            </a:r>
            <a:endParaRPr lang="en-US" sz="3600" dirty="0">
              <a:latin typeface="Calibri"/>
            </a:endParaRPr>
          </a:p>
        </p:txBody>
      </p:sp>
    </p:spTree>
    <p:extLst>
      <p:ext uri="{BB962C8B-B14F-4D97-AF65-F5344CB8AC3E}">
        <p14:creationId xmlns:p14="http://schemas.microsoft.com/office/powerpoint/2010/main" val="227943572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732" y="2956802"/>
            <a:ext cx="4738868"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4000" b="1" dirty="0">
                <a:latin typeface="Calibri"/>
              </a:rPr>
              <a:t>ANSWER: </a:t>
            </a:r>
            <a:endParaRPr lang="en-US" sz="4000" b="1" dirty="0" smtClean="0">
              <a:latin typeface="Calibri"/>
            </a:endParaRPr>
          </a:p>
          <a:p>
            <a:pPr algn="ctr"/>
            <a:r>
              <a:rPr lang="en-US" sz="4000" b="1" dirty="0" smtClean="0">
                <a:latin typeface="Calibri"/>
              </a:rPr>
              <a:t>DEPENDS, BUT VERY RARELY TRUE.</a:t>
            </a:r>
            <a:endParaRPr lang="en-US" sz="4000" b="1" dirty="0">
              <a:latin typeface="Calibri"/>
            </a:endParaRPr>
          </a:p>
        </p:txBody>
      </p:sp>
    </p:spTree>
    <p:extLst>
      <p:ext uri="{BB962C8B-B14F-4D97-AF65-F5344CB8AC3E}">
        <p14:creationId xmlns:p14="http://schemas.microsoft.com/office/powerpoint/2010/main" val="82436988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514600"/>
            <a:ext cx="7315200" cy="4062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spcAft>
                <a:spcPts val="1200"/>
              </a:spcAft>
              <a:buFont typeface="Arial" panose="020B0604020202020204" pitchFamily="34" charset="0"/>
              <a:buChar char="•"/>
            </a:pPr>
            <a:r>
              <a:rPr lang="en-US" sz="1600" b="1" dirty="0" smtClean="0"/>
              <a:t>Non-immigrant visas</a:t>
            </a:r>
            <a:r>
              <a:rPr lang="en-US" sz="1600" b="1" dirty="0"/>
              <a:t> </a:t>
            </a:r>
            <a:r>
              <a:rPr lang="en-US" sz="1600" b="1" dirty="0" smtClean="0"/>
              <a:t>(ex: tourist, student, work): </a:t>
            </a:r>
            <a:r>
              <a:rPr lang="en-US" sz="1600" dirty="0" smtClean="0"/>
              <a:t>require resources or education in home country.</a:t>
            </a:r>
          </a:p>
          <a:p>
            <a:pPr marL="285750" lvl="0" indent="-285750">
              <a:spcAft>
                <a:spcPts val="1200"/>
              </a:spcAft>
              <a:buFont typeface="Arial" panose="020B0604020202020204" pitchFamily="34" charset="0"/>
              <a:buChar char="•"/>
            </a:pPr>
            <a:r>
              <a:rPr lang="en-US" sz="1600" b="1" dirty="0" smtClean="0"/>
              <a:t>Immigrant visas (ex: family-based, employment based): </a:t>
            </a:r>
            <a:r>
              <a:rPr lang="en-US" sz="1600" dirty="0" smtClean="0"/>
              <a:t>require an immediate relative USC or LPR / require degree and being outstanding in your field; preference system. Generally require lawful admission and maintaining lawful status. Otherwise must show extreme hardship and attend a consular interview abroad.</a:t>
            </a:r>
          </a:p>
          <a:p>
            <a:pPr marL="285750" lvl="0" indent="-285750">
              <a:spcAft>
                <a:spcPts val="1200"/>
              </a:spcAft>
              <a:buFont typeface="Arial" panose="020B0604020202020204" pitchFamily="34" charset="0"/>
              <a:buChar char="•"/>
            </a:pPr>
            <a:r>
              <a:rPr lang="en-US" sz="1600" b="1" dirty="0" smtClean="0"/>
              <a:t>Asylum and refugee status: </a:t>
            </a:r>
            <a:r>
              <a:rPr lang="en-US" sz="1600" dirty="0" smtClean="0"/>
              <a:t>asylum may not be sought abroad; refugees limited by country and numerical cap.</a:t>
            </a:r>
          </a:p>
          <a:p>
            <a:pPr marL="285750" lvl="0" indent="-285750">
              <a:spcAft>
                <a:spcPts val="1200"/>
              </a:spcAft>
              <a:buFont typeface="Arial" panose="020B0604020202020204" pitchFamily="34" charset="0"/>
              <a:buChar char="•"/>
            </a:pPr>
            <a:r>
              <a:rPr lang="en-US" sz="1600" b="1" dirty="0" smtClean="0"/>
              <a:t>Temporary and limited relief (ex: DACA, TPS): </a:t>
            </a:r>
            <a:r>
              <a:rPr lang="en-US" sz="1600" dirty="0" smtClean="0"/>
              <a:t>provide work permit and reprieve from deportation, but are always at risk of ending.</a:t>
            </a:r>
            <a:endParaRPr lang="en-US" sz="1600" b="1" dirty="0" smtClean="0"/>
          </a:p>
          <a:p>
            <a:pPr marL="285750" lvl="0" indent="-285750">
              <a:spcAft>
                <a:spcPts val="1200"/>
              </a:spcAft>
              <a:buFont typeface="Arial" panose="020B0604020202020204" pitchFamily="34" charset="0"/>
              <a:buChar char="•"/>
            </a:pPr>
            <a:r>
              <a:rPr lang="en-US" sz="1600" b="1" dirty="0" smtClean="0"/>
              <a:t>Other forms of humanitarian relief (ex: SIJS, T Visas, U Visas): </a:t>
            </a:r>
            <a:r>
              <a:rPr lang="en-US" sz="1600" dirty="0" smtClean="0"/>
              <a:t>cannot be sought from abroad.</a:t>
            </a:r>
          </a:p>
        </p:txBody>
      </p:sp>
      <p:sp>
        <p:nvSpPr>
          <p:cNvPr id="3" name="TextBox 2"/>
          <p:cNvSpPr txBox="1"/>
          <p:nvPr/>
        </p:nvSpPr>
        <p:spPr>
          <a:xfrm>
            <a:off x="838200" y="1225372"/>
            <a:ext cx="7315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3366"/>
                </a:solidFill>
                <a:effectLst/>
                <a:uFillTx/>
                <a:latin typeface="+mj-lt"/>
                <a:ea typeface="+mj-ea"/>
                <a:cs typeface="+mj-cs"/>
                <a:sym typeface="Arial"/>
              </a:rPr>
              <a:t>Potential </a:t>
            </a:r>
            <a:r>
              <a:rPr kumimoji="0" lang="en-US" sz="3600" b="0" i="0" u="none" strike="noStrike" cap="none" spc="0" normalizeH="0" dirty="0" smtClean="0">
                <a:ln>
                  <a:noFill/>
                </a:ln>
                <a:solidFill>
                  <a:srgbClr val="003366"/>
                </a:solidFill>
                <a:effectLst/>
                <a:uFillTx/>
                <a:latin typeface="+mj-lt"/>
                <a:ea typeface="+mj-ea"/>
                <a:cs typeface="+mj-cs"/>
                <a:sym typeface="Arial"/>
              </a:rPr>
              <a:t>Options</a:t>
            </a:r>
            <a:endParaRPr kumimoji="0" lang="en-US" sz="3600"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37608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Legal Services for Children</a:t>
            </a:r>
          </a:p>
        </p:txBody>
      </p:sp>
      <p:sp>
        <p:nvSpPr>
          <p:cNvPr id="48" name="Shape 48"/>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Free </a:t>
            </a:r>
            <a:r>
              <a:rPr dirty="0" smtClean="0">
                <a:latin typeface="Calibri"/>
                <a:ea typeface="Calibri"/>
                <a:cs typeface="Calibri"/>
              </a:rPr>
              <a:t>legal </a:t>
            </a:r>
            <a:r>
              <a:rPr lang="en-US" dirty="0" smtClean="0">
                <a:latin typeface="Calibri"/>
                <a:ea typeface="Calibri"/>
                <a:cs typeface="Calibri"/>
              </a:rPr>
              <a:t>and social work </a:t>
            </a:r>
            <a:r>
              <a:rPr dirty="0" smtClean="0">
                <a:latin typeface="Calibri"/>
                <a:ea typeface="Calibri"/>
                <a:cs typeface="Calibri"/>
              </a:rPr>
              <a:t>services </a:t>
            </a:r>
            <a:r>
              <a:rPr lang="en-US" dirty="0" smtClean="0">
                <a:latin typeface="Calibri"/>
                <a:ea typeface="Calibri"/>
                <a:cs typeface="Calibri"/>
              </a:rPr>
              <a:t>for</a:t>
            </a:r>
            <a:r>
              <a:rPr dirty="0" smtClean="0">
                <a:latin typeface="Calibri"/>
                <a:ea typeface="Calibri"/>
                <a:cs typeface="Calibri"/>
              </a:rPr>
              <a:t> </a:t>
            </a:r>
            <a:r>
              <a:rPr lang="en-US" dirty="0" smtClean="0">
                <a:latin typeface="Calibri"/>
                <a:ea typeface="Calibri"/>
                <a:cs typeface="Calibri"/>
              </a:rPr>
              <a:t>youth </a:t>
            </a:r>
            <a:r>
              <a:rPr dirty="0" smtClean="0">
                <a:latin typeface="Calibri"/>
                <a:ea typeface="Calibri"/>
                <a:cs typeface="Calibri"/>
              </a:rPr>
              <a:t>in guardianships</a:t>
            </a:r>
            <a:r>
              <a:rPr dirty="0">
                <a:latin typeface="Calibri"/>
                <a:ea typeface="Calibri"/>
                <a:cs typeface="Calibri"/>
              </a:rPr>
              <a:t>, dependency, school </a:t>
            </a:r>
            <a:r>
              <a:rPr dirty="0" smtClean="0">
                <a:latin typeface="Calibri"/>
                <a:ea typeface="Calibri"/>
                <a:cs typeface="Calibri"/>
              </a:rPr>
              <a:t>discipline</a:t>
            </a:r>
            <a:r>
              <a:rPr lang="en-US" dirty="0" smtClean="0">
                <a:latin typeface="Calibri"/>
                <a:ea typeface="Calibri"/>
                <a:cs typeface="Calibri"/>
              </a:rPr>
              <a:t>, infraction defense,</a:t>
            </a:r>
            <a:r>
              <a:rPr dirty="0" smtClean="0">
                <a:latin typeface="Calibri"/>
                <a:ea typeface="Calibri"/>
                <a:cs typeface="Calibri"/>
              </a:rPr>
              <a:t> </a:t>
            </a:r>
            <a:r>
              <a:rPr dirty="0">
                <a:latin typeface="Calibri"/>
                <a:ea typeface="Calibri"/>
                <a:cs typeface="Calibri"/>
              </a:rPr>
              <a:t>and </a:t>
            </a:r>
            <a:r>
              <a:rPr dirty="0" smtClean="0">
                <a:latin typeface="Calibri"/>
                <a:ea typeface="Calibri"/>
                <a:cs typeface="Calibri"/>
              </a:rPr>
              <a:t>immigration</a:t>
            </a:r>
            <a:endParaRPr lang="en-US" dirty="0" smtClean="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endParaRPr lang="en-US" dirty="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We initiate cases for youth up to the age of 21 in the San Francisco Bay Area and ORR facilities in Northern California</a:t>
            </a:r>
          </a:p>
          <a:p>
            <a:pPr>
              <a:buSzPct val="100000"/>
              <a:buFont typeface="Arial" panose="020B0604020202020204" pitchFamily="34" charset="0"/>
              <a:buChar char="•"/>
              <a:defRPr>
                <a:latin typeface="Garamond"/>
                <a:ea typeface="Garamond"/>
                <a:cs typeface="Garamond"/>
                <a:sym typeface="Garamond"/>
              </a:defRPr>
            </a:pPr>
            <a:endParaRPr lang="en-US" dirty="0" smtClean="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Holistic model</a:t>
            </a:r>
          </a:p>
          <a:p>
            <a:pPr>
              <a:buSzPct val="100000"/>
              <a:buFont typeface="Arial" panose="020B0604020202020204" pitchFamily="34" charset="0"/>
              <a:buChar char="•"/>
              <a:defRPr>
                <a:latin typeface="Garamond"/>
                <a:ea typeface="Garamond"/>
                <a:cs typeface="Garamond"/>
                <a:sym typeface="Garamond"/>
              </a:defRPr>
            </a:pPr>
            <a:endParaRPr lang="en-US" dirty="0" smtClean="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r>
              <a:rPr lang="en-US" dirty="0" smtClean="0">
                <a:latin typeface="Calibri"/>
                <a:ea typeface="Calibri"/>
                <a:cs typeface="Calibri"/>
              </a:rPr>
              <a:t>Direct representation and Pro Bono Project</a:t>
            </a:r>
          </a:p>
          <a:p>
            <a:pPr>
              <a:defRPr>
                <a:latin typeface="Garamond"/>
                <a:ea typeface="Garamond"/>
                <a:cs typeface="Garamond"/>
                <a:sym typeface="Garamond"/>
              </a:defRPr>
            </a:pPr>
            <a:endParaRPr lang="en-US" b="1" dirty="0" smtClean="0">
              <a:latin typeface="Calibri"/>
              <a:ea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lvl="1">
              <a:defRPr>
                <a:latin typeface="Garamond"/>
                <a:ea typeface="Garamond"/>
                <a:cs typeface="Garamond"/>
                <a:sym typeface="Garamond"/>
              </a:defRPr>
            </a:pPr>
            <a:endParaRPr b="1" dirty="0">
              <a:latin typeface="Calibri"/>
              <a:ea typeface="Calibri"/>
              <a:cs typeface="Calibri"/>
            </a:endParaRPr>
          </a:p>
        </p:txBody>
      </p:sp>
    </p:spTree>
    <p:extLst>
      <p:ext uri="{BB962C8B-B14F-4D97-AF65-F5344CB8AC3E}">
        <p14:creationId xmlns:p14="http://schemas.microsoft.com/office/powerpoint/2010/main" val="37327498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Immigration Options for Youth</a:t>
            </a:r>
          </a:p>
        </p:txBody>
      </p:sp>
      <p:sp>
        <p:nvSpPr>
          <p:cNvPr id="75" name="Shape 75"/>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buSzPct val="100000"/>
              <a:buFont typeface="Arial" panose="020B0604020202020204" pitchFamily="34" charset="0"/>
              <a:buChar char="•"/>
              <a:defRPr sz="2400">
                <a:latin typeface="Garamond"/>
                <a:ea typeface="Garamond"/>
                <a:cs typeface="Garamond"/>
                <a:sym typeface="Garamond"/>
              </a:defRPr>
            </a:pPr>
            <a:r>
              <a:rPr b="1" dirty="0">
                <a:latin typeface="Calibri"/>
                <a:ea typeface="Calibri"/>
                <a:cs typeface="Calibri"/>
              </a:rPr>
              <a:t>SIJS </a:t>
            </a:r>
          </a:p>
          <a:p>
            <a:pPr>
              <a:spcBef>
                <a:spcPts val="500"/>
              </a:spcBef>
              <a:buSzPct val="100000"/>
              <a:buFont typeface="Arial" panose="020B0604020202020204" pitchFamily="34" charset="0"/>
              <a:buChar char="•"/>
              <a:defRPr sz="2400">
                <a:latin typeface="Garamond"/>
                <a:ea typeface="Garamond"/>
                <a:cs typeface="Garamond"/>
                <a:sym typeface="Garamond"/>
              </a:defRPr>
            </a:pPr>
            <a:r>
              <a:rPr b="1" dirty="0">
                <a:latin typeface="Calibri"/>
                <a:ea typeface="Calibri"/>
                <a:cs typeface="Calibri"/>
              </a:rPr>
              <a:t>Asylum</a:t>
            </a: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T Visa</a:t>
            </a: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U Visa</a:t>
            </a: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DACA</a:t>
            </a: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VAWA</a:t>
            </a:r>
            <a:endParaRPr dirty="0">
              <a:latin typeface="Calibri"/>
              <a:ea typeface="Calibri"/>
              <a:cs typeface="Calibri"/>
            </a:endParaRP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Family Based Visas</a:t>
            </a: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Cancellation of </a:t>
            </a:r>
            <a:r>
              <a:rPr dirty="0" smtClean="0">
                <a:latin typeface="Calibri"/>
                <a:ea typeface="Calibri"/>
                <a:cs typeface="Calibri"/>
              </a:rPr>
              <a:t>Removal</a:t>
            </a:r>
            <a:endParaRPr dirty="0">
              <a:latin typeface="Calibri"/>
              <a:ea typeface="Calibri"/>
              <a:cs typeface="Calibri"/>
            </a:endParaRPr>
          </a:p>
        </p:txBody>
      </p:sp>
    </p:spTree>
    <p:extLst>
      <p:ext uri="{BB962C8B-B14F-4D97-AF65-F5344CB8AC3E}">
        <p14:creationId xmlns:p14="http://schemas.microsoft.com/office/powerpoint/2010/main" val="213586299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a:latin typeface="Calibri"/>
                <a:ea typeface="Calibri"/>
                <a:cs typeface="Calibri"/>
              </a:rPr>
              <a:t>Special Immigrant Juvenile Status (SIJS) </a:t>
            </a:r>
            <a:r>
              <a:rPr lang="en-US" dirty="0" smtClean="0">
                <a:latin typeface="Calibri"/>
                <a:ea typeface="Calibri"/>
                <a:cs typeface="Calibri"/>
              </a:rPr>
              <a:t/>
            </a:r>
            <a:br>
              <a:rPr lang="en-US" dirty="0" smtClean="0">
                <a:latin typeface="Calibri"/>
                <a:ea typeface="Calibri"/>
                <a:cs typeface="Calibri"/>
              </a:rPr>
            </a:br>
            <a:r>
              <a:rPr lang="en-US" dirty="0" smtClean="0">
                <a:latin typeface="Calibri"/>
                <a:ea typeface="Calibri"/>
                <a:cs typeface="Calibri"/>
              </a:rPr>
              <a:t>Background</a:t>
            </a:r>
            <a:endParaRPr dirty="0">
              <a:latin typeface="Calibri"/>
              <a:ea typeface="Calibri"/>
              <a:cs typeface="Calibri"/>
            </a:endParaRPr>
          </a:p>
        </p:txBody>
      </p:sp>
      <p:sp>
        <p:nvSpPr>
          <p:cNvPr id="75" name="Shape 75"/>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Created by statute in 1990 to provide a path to lawful permanent residency for certain vulnerable children</a:t>
            </a:r>
          </a:p>
          <a:p>
            <a:pPr>
              <a:spcBef>
                <a:spcPts val="500"/>
              </a:spcBef>
              <a:buSzPct val="100000"/>
              <a:buFont typeface="Arial" panose="020B0604020202020204" pitchFamily="34" charset="0"/>
              <a:buChar char="•"/>
              <a:defRPr sz="2400">
                <a:latin typeface="Garamond"/>
                <a:ea typeface="Garamond"/>
                <a:cs typeface="Garamond"/>
                <a:sym typeface="Garamond"/>
              </a:defRPr>
            </a:pPr>
            <a:endParaRPr lang="en-US" dirty="0" smtClean="0">
              <a:latin typeface="Calibri"/>
              <a:ea typeface="Calibri"/>
              <a:cs typeface="Calibri"/>
            </a:endParaRP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Amended multiple times, most notably by the William Wilberforce Trafficking Victims Protection Act (TVPRA) of 2008 – broadened by adding the “one or both parent” language</a:t>
            </a:r>
          </a:p>
          <a:p>
            <a:pPr>
              <a:spcBef>
                <a:spcPts val="500"/>
              </a:spcBef>
              <a:defRPr sz="2400">
                <a:latin typeface="Garamond"/>
                <a:ea typeface="Garamond"/>
                <a:cs typeface="Garamond"/>
                <a:sym typeface="Garamond"/>
              </a:defRPr>
            </a:pPr>
            <a:endParaRPr lang="en-US" dirty="0" smtClean="0">
              <a:latin typeface="Calibri"/>
              <a:ea typeface="Calibri"/>
              <a:cs typeface="Calibri"/>
            </a:endParaRPr>
          </a:p>
          <a:p>
            <a:pPr>
              <a:spcBef>
                <a:spcPts val="500"/>
              </a:spcBef>
              <a:defRPr sz="2400">
                <a:latin typeface="Garamond"/>
                <a:ea typeface="Garamond"/>
                <a:cs typeface="Garamond"/>
                <a:sym typeface="Garamond"/>
              </a:defRPr>
            </a:pPr>
            <a:endParaRPr lang="en-US" dirty="0" smtClean="0">
              <a:latin typeface="Calibri"/>
              <a:ea typeface="Calibri"/>
              <a:cs typeface="Calibri"/>
            </a:endParaRPr>
          </a:p>
          <a:p>
            <a:pPr>
              <a:spcBef>
                <a:spcPts val="500"/>
              </a:spcBef>
              <a:defRPr sz="2400">
                <a:latin typeface="Garamond"/>
                <a:ea typeface="Garamond"/>
                <a:cs typeface="Garamond"/>
                <a:sym typeface="Garamond"/>
              </a:defRPr>
            </a:pPr>
            <a:endParaRPr dirty="0">
              <a:latin typeface="Calibri"/>
              <a:ea typeface="Calibri"/>
              <a:cs typeface="Calibri"/>
            </a:endParaRPr>
          </a:p>
        </p:txBody>
      </p:sp>
    </p:spTree>
    <p:extLst>
      <p:ext uri="{BB962C8B-B14F-4D97-AF65-F5344CB8AC3E}">
        <p14:creationId xmlns:p14="http://schemas.microsoft.com/office/powerpoint/2010/main" val="11943114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sz="3200">
                <a:latin typeface="Garamond"/>
                <a:ea typeface="Garamond"/>
                <a:cs typeface="Garamond"/>
                <a:sym typeface="Garamond"/>
              </a:defRPr>
            </a:lvl1pPr>
          </a:lstStyle>
          <a:p>
            <a:r>
              <a:rPr dirty="0">
                <a:latin typeface="Calibri"/>
                <a:ea typeface="Calibri"/>
                <a:cs typeface="Calibri"/>
              </a:rPr>
              <a:t>Special Immigrant Juvenile Status (SIJS) Eligibility Requirements</a:t>
            </a:r>
          </a:p>
        </p:txBody>
      </p:sp>
      <p:sp>
        <p:nvSpPr>
          <p:cNvPr id="78" name="Shape 78"/>
          <p:cNvSpPr>
            <a:spLocks noGrp="1"/>
          </p:cNvSpPr>
          <p:nvPr>
            <p:ph type="body" idx="4294967295"/>
          </p:nvPr>
        </p:nvSpPr>
        <p:spPr>
          <a:xfrm>
            <a:off x="914400" y="2438400"/>
            <a:ext cx="7693025" cy="4267200"/>
          </a:xfrm>
          <a:prstGeom prst="rect">
            <a:avLst/>
          </a:prstGeom>
          <a:extLst>
            <a:ext uri="{C572A759-6A51-4108-AA02-DFA0A04FC94B}">
              <ma14:wrappingTextBoxFlag xmlns="" xmlns:ma14="http://schemas.microsoft.com/office/mac/drawingml/2011/main" val="1"/>
            </a:ext>
          </a:extLst>
        </p:spPr>
        <p:txBody>
          <a:bodyPr>
            <a:normAutofit fontScale="92500"/>
          </a:bodyPr>
          <a:lstStyle/>
          <a:p>
            <a:pPr marL="528066" indent="-528066" defTabSz="905255">
              <a:lnSpc>
                <a:spcPct val="80000"/>
              </a:lnSpc>
              <a:spcBef>
                <a:spcPts val="400"/>
              </a:spcBef>
              <a:buSzTx/>
              <a:buNone/>
              <a:defRPr sz="1979">
                <a:latin typeface="Garamond"/>
                <a:ea typeface="Garamond"/>
                <a:cs typeface="Garamond"/>
                <a:sym typeface="Garamond"/>
              </a:defRPr>
            </a:pPr>
            <a:r>
              <a:rPr dirty="0">
                <a:latin typeface="Calibri"/>
                <a:ea typeface="Calibri"/>
                <a:cs typeface="Calibri"/>
              </a:rPr>
              <a:t>1) Is under twenty-one years of age;</a:t>
            </a:r>
          </a:p>
          <a:p>
            <a:pPr marL="528066" indent="-528066" defTabSz="905255">
              <a:lnSpc>
                <a:spcPct val="80000"/>
              </a:lnSpc>
              <a:buSzTx/>
              <a:buNone/>
              <a:defRPr sz="594">
                <a:latin typeface="Garamond"/>
                <a:ea typeface="Garamond"/>
                <a:cs typeface="Garamond"/>
                <a:sym typeface="Garamond"/>
              </a:defRPr>
            </a:pPr>
            <a:endParaRPr dirty="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r>
              <a:rPr dirty="0">
                <a:latin typeface="Calibri"/>
                <a:ea typeface="Calibri"/>
                <a:cs typeface="Calibri"/>
              </a:rPr>
              <a:t>2) Is unmarried;</a:t>
            </a:r>
          </a:p>
          <a:p>
            <a:pPr marL="528066" indent="-528066" defTabSz="905255">
              <a:lnSpc>
                <a:spcPct val="80000"/>
              </a:lnSpc>
              <a:buSzTx/>
              <a:buNone/>
              <a:defRPr sz="594">
                <a:latin typeface="Garamond"/>
                <a:ea typeface="Garamond"/>
                <a:cs typeface="Garamond"/>
                <a:sym typeface="Garamond"/>
              </a:defRPr>
            </a:pPr>
            <a:endParaRPr dirty="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r>
              <a:rPr dirty="0">
                <a:latin typeface="Calibri"/>
                <a:ea typeface="Calibri"/>
                <a:cs typeface="Calibri"/>
              </a:rPr>
              <a:t>3) Has been declared </a:t>
            </a:r>
            <a:r>
              <a:rPr u="sng" dirty="0">
                <a:latin typeface="Calibri"/>
                <a:ea typeface="Calibri"/>
                <a:cs typeface="Calibri"/>
              </a:rPr>
              <a:t>dependent upon a juvenile court </a:t>
            </a:r>
            <a:r>
              <a:rPr dirty="0">
                <a:latin typeface="Calibri"/>
                <a:ea typeface="Calibri"/>
                <a:cs typeface="Calibri"/>
              </a:rPr>
              <a:t>located in the United States or whom such a court has legally committed to or placed under the custody or an agency or department of a State, or an individual or entity appointed by a State or juvenile court located in the United States.</a:t>
            </a:r>
            <a:endParaRPr u="sng" dirty="0">
              <a:latin typeface="Calibri"/>
              <a:ea typeface="Calibri"/>
              <a:cs typeface="Calibri"/>
            </a:endParaRPr>
          </a:p>
          <a:p>
            <a:pPr marL="528066" indent="-528066" defTabSz="905255">
              <a:lnSpc>
                <a:spcPct val="80000"/>
              </a:lnSpc>
              <a:buSzTx/>
              <a:buNone/>
              <a:defRPr sz="594">
                <a:latin typeface="Garamond"/>
                <a:ea typeface="Garamond"/>
                <a:cs typeface="Garamond"/>
                <a:sym typeface="Garamond"/>
              </a:defRPr>
            </a:pPr>
            <a:endParaRPr u="sng" dirty="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r>
              <a:rPr dirty="0">
                <a:latin typeface="Calibri"/>
                <a:ea typeface="Calibri"/>
                <a:cs typeface="Calibri"/>
              </a:rPr>
              <a:t>4) Whose </a:t>
            </a:r>
            <a:r>
              <a:rPr u="sng" dirty="0">
                <a:latin typeface="Calibri"/>
                <a:ea typeface="Calibri"/>
                <a:cs typeface="Calibri"/>
              </a:rPr>
              <a:t>reunification</a:t>
            </a:r>
            <a:r>
              <a:rPr dirty="0">
                <a:latin typeface="Calibri"/>
                <a:ea typeface="Calibri"/>
                <a:cs typeface="Calibri"/>
              </a:rPr>
              <a:t> with </a:t>
            </a:r>
            <a:r>
              <a:rPr u="sng" dirty="0">
                <a:latin typeface="Calibri"/>
                <a:ea typeface="Calibri"/>
                <a:cs typeface="Calibri"/>
              </a:rPr>
              <a:t>one or both </a:t>
            </a:r>
            <a:r>
              <a:rPr dirty="0">
                <a:latin typeface="Calibri"/>
                <a:ea typeface="Calibri"/>
                <a:cs typeface="Calibri"/>
              </a:rPr>
              <a:t>of the immigrant’s parents is </a:t>
            </a:r>
            <a:r>
              <a:rPr u="sng" dirty="0">
                <a:latin typeface="Calibri"/>
                <a:ea typeface="Calibri"/>
                <a:cs typeface="Calibri"/>
              </a:rPr>
              <a:t>not viable due to abuse, neglect or abandonment</a:t>
            </a:r>
            <a:r>
              <a:rPr dirty="0">
                <a:latin typeface="Calibri"/>
                <a:ea typeface="Calibri"/>
                <a:cs typeface="Calibri"/>
              </a:rPr>
              <a:t>, or a similar basis found under State law.</a:t>
            </a:r>
            <a:endParaRPr u="sng" dirty="0">
              <a:latin typeface="Calibri"/>
              <a:ea typeface="Calibri"/>
              <a:cs typeface="Calibri"/>
            </a:endParaRPr>
          </a:p>
          <a:p>
            <a:pPr marL="528066" indent="-528066" defTabSz="905255">
              <a:lnSpc>
                <a:spcPct val="80000"/>
              </a:lnSpc>
              <a:buSzTx/>
              <a:buNone/>
              <a:defRPr sz="594" u="sng">
                <a:latin typeface="Garamond"/>
                <a:ea typeface="Garamond"/>
                <a:cs typeface="Garamond"/>
                <a:sym typeface="Garamond"/>
              </a:defRPr>
            </a:pPr>
            <a:endParaRPr u="sng" dirty="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r>
              <a:rPr dirty="0">
                <a:latin typeface="Calibri"/>
                <a:ea typeface="Calibri"/>
                <a:cs typeface="Calibri"/>
              </a:rPr>
              <a:t>5) For whom it has been determined in </a:t>
            </a:r>
            <a:r>
              <a:rPr dirty="0" smtClean="0">
                <a:latin typeface="Calibri"/>
                <a:ea typeface="Calibri"/>
                <a:cs typeface="Calibri"/>
              </a:rPr>
              <a:t>an </a:t>
            </a:r>
            <a:r>
              <a:rPr dirty="0">
                <a:latin typeface="Calibri"/>
                <a:ea typeface="Calibri"/>
                <a:cs typeface="Calibri"/>
              </a:rPr>
              <a:t>administrative or judicial </a:t>
            </a:r>
            <a:r>
              <a:rPr dirty="0" smtClean="0">
                <a:latin typeface="Calibri"/>
                <a:ea typeface="Calibri"/>
                <a:cs typeface="Calibri"/>
              </a:rPr>
              <a:t>proceeding </a:t>
            </a:r>
            <a:r>
              <a:rPr dirty="0">
                <a:latin typeface="Calibri"/>
                <a:ea typeface="Calibri"/>
                <a:cs typeface="Calibri"/>
              </a:rPr>
              <a:t>that it would </a:t>
            </a:r>
            <a:r>
              <a:rPr u="sng" dirty="0">
                <a:latin typeface="Calibri"/>
                <a:ea typeface="Calibri"/>
                <a:cs typeface="Calibri"/>
              </a:rPr>
              <a:t>not be in the alien’s best interest to be returned to the alien’s or parent’s previous country of nationality</a:t>
            </a:r>
            <a:r>
              <a:rPr dirty="0">
                <a:latin typeface="Calibri"/>
                <a:ea typeface="Calibri"/>
                <a:cs typeface="Calibri"/>
              </a:rPr>
              <a:t> or country of last habitual residence</a:t>
            </a:r>
            <a:r>
              <a:rPr dirty="0" smtClean="0">
                <a:latin typeface="Calibri"/>
                <a:ea typeface="Calibri"/>
                <a:cs typeface="Calibri"/>
              </a:rPr>
              <a:t>.</a:t>
            </a:r>
            <a:endParaRPr lang="en-US" dirty="0" smtClean="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endParaRPr dirty="0">
              <a:latin typeface="Calibri"/>
              <a:ea typeface="Calibri"/>
              <a:cs typeface="Calibri"/>
            </a:endParaRPr>
          </a:p>
          <a:p>
            <a:pPr marL="528066" indent="-528066" defTabSz="905255">
              <a:lnSpc>
                <a:spcPct val="80000"/>
              </a:lnSpc>
              <a:spcBef>
                <a:spcPts val="400"/>
              </a:spcBef>
              <a:buSzTx/>
              <a:buNone/>
              <a:defRPr sz="1979">
                <a:latin typeface="Garamond"/>
                <a:ea typeface="Garamond"/>
                <a:cs typeface="Garamond"/>
                <a:sym typeface="Garamond"/>
              </a:defRPr>
            </a:pPr>
            <a:r>
              <a:rPr lang="en-US" dirty="0" smtClean="0">
                <a:latin typeface="Calibri"/>
                <a:ea typeface="Calibri"/>
                <a:cs typeface="Calibri"/>
              </a:rPr>
              <a:t>8 U.S.C. </a:t>
            </a:r>
            <a:r>
              <a:rPr dirty="0" smtClean="0">
                <a:latin typeface="Calibri"/>
                <a:ea typeface="Calibri"/>
                <a:cs typeface="Calibri"/>
              </a:rPr>
              <a:t>§ </a:t>
            </a:r>
            <a:r>
              <a:rPr lang="en-US" dirty="0" smtClean="0">
                <a:latin typeface="Calibri"/>
                <a:ea typeface="Calibri"/>
                <a:cs typeface="Calibri"/>
              </a:rPr>
              <a:t>1101</a:t>
            </a:r>
            <a:r>
              <a:rPr dirty="0" smtClean="0">
                <a:latin typeface="Calibri"/>
                <a:ea typeface="Calibri"/>
                <a:cs typeface="Calibri"/>
              </a:rPr>
              <a:t>(</a:t>
            </a:r>
            <a:r>
              <a:rPr dirty="0">
                <a:latin typeface="Calibri"/>
                <a:ea typeface="Calibri"/>
                <a:cs typeface="Calibri"/>
              </a:rPr>
              <a:t>a)(27)(J)</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dirty="0">
                <a:latin typeface="Calibri"/>
                <a:ea typeface="Calibri"/>
                <a:cs typeface="Calibri"/>
              </a:rPr>
              <a:t>SIJS </a:t>
            </a:r>
            <a:r>
              <a:rPr dirty="0" smtClean="0">
                <a:latin typeface="Calibri"/>
                <a:ea typeface="Calibri"/>
                <a:cs typeface="Calibri"/>
              </a:rPr>
              <a:t>Continued</a:t>
            </a:r>
            <a:r>
              <a:rPr lang="en-US" dirty="0" smtClean="0">
                <a:latin typeface="Calibri"/>
                <a:ea typeface="Calibri"/>
                <a:cs typeface="Calibri"/>
              </a:rPr>
              <a:t> -</a:t>
            </a:r>
            <a:br>
              <a:rPr lang="en-US" dirty="0" smtClean="0">
                <a:latin typeface="Calibri"/>
                <a:ea typeface="Calibri"/>
                <a:cs typeface="Calibri"/>
              </a:rPr>
            </a:br>
            <a:r>
              <a:rPr lang="en-US" dirty="0" smtClean="0">
                <a:latin typeface="Calibri"/>
                <a:ea typeface="Calibri"/>
                <a:cs typeface="Calibri"/>
              </a:rPr>
              <a:t>Dependent on a Juvenile Court </a:t>
            </a:r>
            <a:endParaRPr dirty="0">
              <a:latin typeface="Calibri"/>
              <a:ea typeface="Calibri"/>
              <a:cs typeface="Calibri"/>
            </a:endParaRPr>
          </a:p>
        </p:txBody>
      </p:sp>
      <p:sp>
        <p:nvSpPr>
          <p:cNvPr id="81" name="Shape 81"/>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marL="295275" indent="-285750">
              <a:spcBef>
                <a:spcPts val="0"/>
              </a:spcBef>
              <a:buClrTx/>
              <a:buFontTx/>
              <a:defRPr sz="2000">
                <a:latin typeface="Garamond"/>
                <a:ea typeface="Garamond"/>
                <a:cs typeface="Garamond"/>
                <a:sym typeface="Garamond"/>
              </a:defRPr>
            </a:pPr>
            <a:r>
              <a:rPr sz="2400" dirty="0" smtClean="0">
                <a:latin typeface="Calibri"/>
                <a:ea typeface="Calibri"/>
                <a:cs typeface="Calibri"/>
              </a:rPr>
              <a:t>The </a:t>
            </a:r>
            <a:r>
              <a:rPr sz="2400" dirty="0">
                <a:latin typeface="Calibri"/>
                <a:ea typeface="Calibri"/>
                <a:cs typeface="Calibri"/>
              </a:rPr>
              <a:t>term “juvenile court” is a court located in the United States having jurisdiction under State law to make judicial determinations about the custody and care of juveniles</a:t>
            </a:r>
            <a:r>
              <a:rPr sz="2400" dirty="0" smtClean="0">
                <a:latin typeface="Calibri"/>
                <a:ea typeface="Calibri"/>
                <a:cs typeface="Calibri"/>
              </a:rPr>
              <a:t>.</a:t>
            </a:r>
            <a:endParaRPr lang="en-US" sz="2400" dirty="0" smtClean="0">
              <a:latin typeface="Calibri"/>
              <a:ea typeface="Calibri"/>
              <a:cs typeface="Calibri"/>
            </a:endParaRPr>
          </a:p>
          <a:p>
            <a:pPr marL="9525" indent="0">
              <a:spcBef>
                <a:spcPts val="0"/>
              </a:spcBef>
              <a:buClrTx/>
              <a:buNone/>
              <a:defRPr sz="2000">
                <a:latin typeface="Garamond"/>
                <a:ea typeface="Garamond"/>
                <a:cs typeface="Garamond"/>
                <a:sym typeface="Garamond"/>
              </a:defRPr>
            </a:pPr>
            <a:endParaRPr sz="2400" dirty="0">
              <a:latin typeface="Calibri"/>
              <a:ea typeface="Calibri"/>
              <a:cs typeface="Calibri"/>
            </a:endParaRPr>
          </a:p>
          <a:p>
            <a:pPr marL="295275" indent="-285750">
              <a:lnSpc>
                <a:spcPct val="90000"/>
              </a:lnSpc>
              <a:spcBef>
                <a:spcPts val="0"/>
              </a:spcBef>
              <a:buFontTx/>
              <a:defRPr sz="2000">
                <a:latin typeface="Garamond"/>
                <a:ea typeface="Garamond"/>
                <a:cs typeface="Garamond"/>
                <a:sym typeface="Garamond"/>
              </a:defRPr>
            </a:pPr>
            <a:r>
              <a:rPr sz="2400" dirty="0">
                <a:latin typeface="Calibri"/>
                <a:ea typeface="Calibri"/>
                <a:cs typeface="Calibri"/>
              </a:rPr>
              <a:t>In California this includes dependency, delinquency or probate guardianships, and family court custody </a:t>
            </a:r>
            <a:r>
              <a:rPr sz="2400" dirty="0" smtClean="0">
                <a:latin typeface="Calibri"/>
                <a:ea typeface="Calibri"/>
                <a:cs typeface="Calibri"/>
              </a:rPr>
              <a:t>determinations</a:t>
            </a:r>
            <a:endParaRPr lang="en-US" sz="2400" dirty="0" smtClean="0">
              <a:latin typeface="Calibri"/>
              <a:ea typeface="Calibri"/>
              <a:cs typeface="Calibri"/>
            </a:endParaRPr>
          </a:p>
          <a:p>
            <a:pPr marL="295275" indent="-285750">
              <a:lnSpc>
                <a:spcPct val="90000"/>
              </a:lnSpc>
              <a:spcBef>
                <a:spcPts val="0"/>
              </a:spcBef>
              <a:buFontTx/>
              <a:defRPr sz="2000">
                <a:latin typeface="Garamond"/>
                <a:ea typeface="Garamond"/>
                <a:cs typeface="Garamond"/>
                <a:sym typeface="Garamond"/>
              </a:defRPr>
            </a:pPr>
            <a:endParaRPr lang="en-US" sz="2400" dirty="0" smtClean="0">
              <a:latin typeface="Calibri"/>
              <a:ea typeface="Calibri"/>
              <a:cs typeface="Calibri"/>
            </a:endParaRPr>
          </a:p>
          <a:p>
            <a:pPr marL="295275" indent="-285750">
              <a:lnSpc>
                <a:spcPct val="90000"/>
              </a:lnSpc>
              <a:spcBef>
                <a:spcPts val="0"/>
              </a:spcBef>
              <a:buFontTx/>
              <a:defRPr sz="2000">
                <a:latin typeface="Garamond"/>
                <a:ea typeface="Garamond"/>
                <a:cs typeface="Garamond"/>
                <a:sym typeface="Garamond"/>
              </a:defRPr>
            </a:pPr>
            <a:r>
              <a:rPr lang="en-US" sz="2400" dirty="0" smtClean="0">
                <a:latin typeface="Calibri"/>
                <a:ea typeface="Calibri"/>
                <a:cs typeface="Calibri"/>
              </a:rPr>
              <a:t>Age-limitations (under 21 for immigration purposes; under 18 for delinquency and family court; probate court – currently complicated)</a:t>
            </a:r>
          </a:p>
          <a:p>
            <a:pPr marL="457200" lvl="1" indent="0">
              <a:lnSpc>
                <a:spcPct val="90000"/>
              </a:lnSpc>
              <a:spcBef>
                <a:spcPts val="0"/>
              </a:spcBef>
              <a:buNone/>
              <a:defRPr sz="2000">
                <a:latin typeface="Garamond"/>
                <a:ea typeface="Garamond"/>
                <a:cs typeface="Garamond"/>
                <a:sym typeface="Garamond"/>
              </a:defRPr>
            </a:pPr>
            <a:endParaRPr lang="en-US" sz="2400" dirty="0" smtClean="0">
              <a:latin typeface="Calibri"/>
              <a:ea typeface="Calibri"/>
              <a:cs typeface="Calibri"/>
            </a:endParaRPr>
          </a:p>
          <a:p>
            <a:pPr marL="295275" indent="-285750">
              <a:lnSpc>
                <a:spcPct val="90000"/>
              </a:lnSpc>
              <a:spcBef>
                <a:spcPts val="0"/>
              </a:spcBef>
              <a:buFontTx/>
              <a:defRPr sz="2000">
                <a:latin typeface="Garamond"/>
                <a:ea typeface="Garamond"/>
                <a:cs typeface="Garamond"/>
                <a:sym typeface="Garamond"/>
              </a:defRPr>
            </a:pPr>
            <a:r>
              <a:rPr lang="en-US" sz="2400" dirty="0" smtClean="0">
                <a:latin typeface="Calibri"/>
                <a:ea typeface="Calibri"/>
                <a:cs typeface="Calibri"/>
              </a:rPr>
              <a:t>This requirement makes SIJS inaccessible to clients in ORR custody in California</a:t>
            </a:r>
          </a:p>
          <a:p>
            <a:pPr marL="742950" lvl="1" indent="-285750">
              <a:lnSpc>
                <a:spcPct val="90000"/>
              </a:lnSpc>
              <a:spcBef>
                <a:spcPts val="0"/>
              </a:spcBef>
              <a:buFontTx/>
              <a:defRPr sz="2000">
                <a:latin typeface="Garamond"/>
                <a:ea typeface="Garamond"/>
                <a:cs typeface="Garamond"/>
                <a:sym typeface="Garamond"/>
              </a:defRPr>
            </a:pPr>
            <a:endParaRPr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dirty="0">
                <a:latin typeface="Calibri"/>
                <a:ea typeface="Calibri"/>
                <a:cs typeface="Calibri"/>
              </a:rPr>
              <a:t>SIJS </a:t>
            </a:r>
            <a:r>
              <a:rPr dirty="0" smtClean="0">
                <a:latin typeface="Calibri"/>
                <a:ea typeface="Calibri"/>
                <a:cs typeface="Calibri"/>
              </a:rPr>
              <a:t>Continued</a:t>
            </a:r>
            <a:r>
              <a:rPr lang="en-US" dirty="0" smtClean="0">
                <a:latin typeface="Calibri"/>
                <a:ea typeface="Calibri"/>
                <a:cs typeface="Calibri"/>
              </a:rPr>
              <a:t> - </a:t>
            </a:r>
            <a:br>
              <a:rPr lang="en-US" dirty="0" smtClean="0">
                <a:latin typeface="Calibri"/>
                <a:ea typeface="Calibri"/>
                <a:cs typeface="Calibri"/>
              </a:rPr>
            </a:br>
            <a:r>
              <a:rPr lang="en-US" dirty="0" smtClean="0">
                <a:latin typeface="Calibri"/>
                <a:ea typeface="Calibri"/>
                <a:cs typeface="Calibri"/>
              </a:rPr>
              <a:t>Reunification not Viable</a:t>
            </a:r>
            <a:endParaRPr dirty="0">
              <a:latin typeface="Calibri"/>
              <a:ea typeface="Calibri"/>
              <a:cs typeface="Calibri"/>
            </a:endParaRPr>
          </a:p>
        </p:txBody>
      </p:sp>
      <p:sp>
        <p:nvSpPr>
          <p:cNvPr id="84" name="Shape 84"/>
          <p:cNvSpPr>
            <a:spLocks noGrp="1"/>
          </p:cNvSpPr>
          <p:nvPr>
            <p:ph type="body" idx="4294967295"/>
          </p:nvPr>
        </p:nvSpPr>
        <p:spPr>
          <a:xfrm>
            <a:off x="838200" y="2362200"/>
            <a:ext cx="7693025" cy="4267200"/>
          </a:xfrm>
          <a:prstGeom prst="rect">
            <a:avLst/>
          </a:prstGeom>
          <a:extLst>
            <a:ext uri="{C572A759-6A51-4108-AA02-DFA0A04FC94B}">
              <ma14:wrappingTextBoxFlag xmlns="" xmlns:ma14="http://schemas.microsoft.com/office/mac/drawingml/2011/main" val="1"/>
            </a:ext>
          </a:extLst>
        </p:spPr>
        <p:txBody>
          <a:bodyPr>
            <a:normAutofit/>
          </a:bodyPr>
          <a:lstStyle/>
          <a:p>
            <a:pPr marL="295275" indent="-285750">
              <a:lnSpc>
                <a:spcPct val="90000"/>
              </a:lnSpc>
              <a:spcBef>
                <a:spcPts val="0"/>
              </a:spcBef>
              <a:buFontTx/>
              <a:defRPr sz="2100">
                <a:latin typeface="Garamond"/>
                <a:ea typeface="Garamond"/>
                <a:cs typeface="Garamond"/>
                <a:sym typeface="Garamond"/>
              </a:defRPr>
            </a:pPr>
            <a:r>
              <a:rPr dirty="0" smtClean="0">
                <a:latin typeface="Calibri"/>
                <a:ea typeface="Calibri"/>
                <a:cs typeface="Calibri"/>
              </a:rPr>
              <a:t>A </a:t>
            </a:r>
            <a:r>
              <a:rPr dirty="0">
                <a:latin typeface="Calibri"/>
                <a:ea typeface="Calibri"/>
                <a:cs typeface="Calibri"/>
              </a:rPr>
              <a:t>juvenile court must make a determination that reunification with </a:t>
            </a:r>
            <a:r>
              <a:rPr u="sng" dirty="0">
                <a:latin typeface="Calibri"/>
                <a:ea typeface="Calibri"/>
                <a:cs typeface="Calibri"/>
              </a:rPr>
              <a:t>one or both </a:t>
            </a:r>
            <a:r>
              <a:rPr dirty="0">
                <a:latin typeface="Calibri"/>
                <a:ea typeface="Calibri"/>
                <a:cs typeface="Calibri"/>
              </a:rPr>
              <a:t>of the minor’s parents is not viable due to abuse, neglect, abandonment or similar basis under state law</a:t>
            </a:r>
            <a:r>
              <a:rPr dirty="0" smtClean="0">
                <a:latin typeface="Calibri"/>
                <a:ea typeface="Calibri"/>
                <a:cs typeface="Calibri"/>
              </a:rPr>
              <a:t>.</a:t>
            </a:r>
            <a:endParaRPr lang="en-US" dirty="0" smtClean="0">
              <a:latin typeface="Calibri"/>
              <a:ea typeface="Calibri"/>
              <a:cs typeface="Calibri"/>
            </a:endParaRPr>
          </a:p>
          <a:p>
            <a:pPr marL="9525" indent="0">
              <a:lnSpc>
                <a:spcPct val="90000"/>
              </a:lnSpc>
              <a:spcBef>
                <a:spcPts val="0"/>
              </a:spcBef>
              <a:buNone/>
              <a:defRPr sz="2100">
                <a:latin typeface="Garamond"/>
                <a:ea typeface="Garamond"/>
                <a:cs typeface="Garamond"/>
                <a:sym typeface="Garamond"/>
              </a:defRPr>
            </a:pPr>
            <a:endParaRPr dirty="0">
              <a:latin typeface="Calibri"/>
              <a:ea typeface="Calibri"/>
              <a:cs typeface="Calibri"/>
            </a:endParaRPr>
          </a:p>
          <a:p>
            <a:pPr marL="295275" indent="-285750">
              <a:lnSpc>
                <a:spcPct val="90000"/>
              </a:lnSpc>
              <a:spcBef>
                <a:spcPts val="0"/>
              </a:spcBef>
              <a:buFontTx/>
              <a:defRPr sz="2000">
                <a:latin typeface="Garamond"/>
                <a:ea typeface="Garamond"/>
                <a:cs typeface="Garamond"/>
                <a:sym typeface="Garamond"/>
              </a:defRPr>
            </a:pPr>
            <a:r>
              <a:rPr dirty="0">
                <a:latin typeface="Calibri"/>
                <a:ea typeface="Calibri"/>
                <a:cs typeface="Calibri"/>
              </a:rPr>
              <a:t>Examples:</a:t>
            </a:r>
          </a:p>
          <a:p>
            <a:pPr marL="756286" lvl="1" indent="-285750">
              <a:lnSpc>
                <a:spcPct val="90000"/>
              </a:lnSpc>
              <a:spcBef>
                <a:spcPts val="0"/>
              </a:spcBef>
              <a:buSzPct val="100000"/>
              <a:buFont typeface="Calibri" panose="020F0502020204030204" pitchFamily="34" charset="0"/>
              <a:buChar char="―"/>
              <a:defRPr sz="1800">
                <a:latin typeface="Garamond"/>
                <a:ea typeface="Garamond"/>
                <a:cs typeface="Garamond"/>
                <a:sym typeface="Garamond"/>
              </a:defRPr>
            </a:pPr>
            <a:r>
              <a:rPr dirty="0">
                <a:latin typeface="Calibri"/>
                <a:ea typeface="Calibri"/>
                <a:cs typeface="Calibri"/>
              </a:rPr>
              <a:t>Abuse: Physical, emotionally, verbal by parents or </a:t>
            </a:r>
            <a:r>
              <a:rPr dirty="0" smtClean="0">
                <a:latin typeface="Calibri"/>
                <a:ea typeface="Calibri"/>
                <a:cs typeface="Calibri"/>
              </a:rPr>
              <a:t>caretaker</a:t>
            </a:r>
            <a:endParaRPr dirty="0">
              <a:latin typeface="Calibri"/>
              <a:ea typeface="Calibri"/>
              <a:cs typeface="Calibri"/>
            </a:endParaRPr>
          </a:p>
          <a:p>
            <a:pPr marL="756286" lvl="1" indent="-285750">
              <a:lnSpc>
                <a:spcPct val="90000"/>
              </a:lnSpc>
              <a:spcBef>
                <a:spcPts val="0"/>
              </a:spcBef>
              <a:buSzPct val="100000"/>
              <a:buFont typeface="Calibri" panose="020F0502020204030204" pitchFamily="34" charset="0"/>
              <a:buChar char="―"/>
              <a:defRPr sz="1800">
                <a:latin typeface="Garamond"/>
                <a:ea typeface="Garamond"/>
                <a:cs typeface="Garamond"/>
                <a:sym typeface="Garamond"/>
              </a:defRPr>
            </a:pPr>
            <a:r>
              <a:rPr dirty="0">
                <a:latin typeface="Calibri"/>
                <a:ea typeface="Calibri"/>
                <a:cs typeface="Calibri"/>
              </a:rPr>
              <a:t>Neglect: </a:t>
            </a:r>
            <a:endParaRPr lang="en-US" dirty="0" smtClean="0">
              <a:latin typeface="Calibri"/>
              <a:ea typeface="Calibri"/>
              <a:cs typeface="Calibri"/>
            </a:endParaRP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lang="en-US" dirty="0" smtClean="0">
                <a:latin typeface="Calibri"/>
                <a:ea typeface="Calibri"/>
                <a:cs typeface="Calibri"/>
              </a:rPr>
              <a:t>Substantial risk of serious physical harm or illness</a:t>
            </a: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dirty="0" smtClean="0">
                <a:latin typeface="Calibri"/>
                <a:ea typeface="Calibri"/>
                <a:cs typeface="Calibri"/>
              </a:rPr>
              <a:t>Not </a:t>
            </a:r>
            <a:r>
              <a:rPr dirty="0">
                <a:latin typeface="Calibri"/>
                <a:ea typeface="Calibri"/>
                <a:cs typeface="Calibri"/>
              </a:rPr>
              <a:t>providing for basic </a:t>
            </a:r>
            <a:r>
              <a:rPr dirty="0" smtClean="0">
                <a:latin typeface="Calibri"/>
                <a:ea typeface="Calibri"/>
                <a:cs typeface="Calibri"/>
              </a:rPr>
              <a:t>needs</a:t>
            </a:r>
            <a:endParaRPr lang="en-US" dirty="0">
              <a:latin typeface="Calibri"/>
              <a:ea typeface="Calibri"/>
              <a:cs typeface="Calibri"/>
            </a:endParaRP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lang="en-US" dirty="0">
                <a:latin typeface="Calibri"/>
                <a:ea typeface="Calibri"/>
                <a:cs typeface="Calibri"/>
              </a:rPr>
              <a:t>F</a:t>
            </a:r>
            <a:r>
              <a:rPr dirty="0" smtClean="0">
                <a:latin typeface="Calibri"/>
                <a:ea typeface="Calibri"/>
                <a:cs typeface="Calibri"/>
              </a:rPr>
              <a:t>orced </a:t>
            </a:r>
            <a:r>
              <a:rPr dirty="0">
                <a:latin typeface="Calibri"/>
                <a:ea typeface="Calibri"/>
                <a:cs typeface="Calibri"/>
              </a:rPr>
              <a:t>to work full-time and not attend </a:t>
            </a:r>
            <a:r>
              <a:rPr dirty="0" smtClean="0">
                <a:latin typeface="Calibri"/>
                <a:ea typeface="Calibri"/>
                <a:cs typeface="Calibri"/>
              </a:rPr>
              <a:t>school</a:t>
            </a:r>
            <a:endParaRPr lang="en-US" dirty="0" smtClean="0">
              <a:latin typeface="Calibri"/>
              <a:ea typeface="Calibri"/>
              <a:cs typeface="Calibri"/>
            </a:endParaRP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lang="en-US" dirty="0" smtClean="0">
                <a:latin typeface="Calibri"/>
                <a:ea typeface="Calibri"/>
                <a:cs typeface="Calibri"/>
              </a:rPr>
              <a:t>Subjected to dangerous conditions/journey (or unable to protect)</a:t>
            </a:r>
            <a:endParaRPr dirty="0">
              <a:latin typeface="Calibri"/>
              <a:ea typeface="Calibri"/>
              <a:cs typeface="Calibri"/>
            </a:endParaRPr>
          </a:p>
          <a:p>
            <a:pPr marL="756286" lvl="1" indent="-285750">
              <a:lnSpc>
                <a:spcPct val="90000"/>
              </a:lnSpc>
              <a:spcBef>
                <a:spcPts val="0"/>
              </a:spcBef>
              <a:buSzPct val="100000"/>
              <a:buFont typeface="Calibri" panose="020F0502020204030204" pitchFamily="34" charset="0"/>
              <a:buChar char="―"/>
              <a:defRPr sz="1800">
                <a:latin typeface="Garamond"/>
                <a:ea typeface="Garamond"/>
                <a:cs typeface="Garamond"/>
                <a:sym typeface="Garamond"/>
              </a:defRPr>
            </a:pPr>
            <a:r>
              <a:rPr dirty="0">
                <a:latin typeface="Calibri"/>
                <a:ea typeface="Calibri"/>
                <a:cs typeface="Calibri"/>
              </a:rPr>
              <a:t>Abandonment: </a:t>
            </a:r>
            <a:endParaRPr lang="en-US" dirty="0" smtClean="0">
              <a:latin typeface="Calibri"/>
              <a:ea typeface="Calibri"/>
              <a:cs typeface="Calibri"/>
            </a:endParaRP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dirty="0" smtClean="0">
                <a:latin typeface="Calibri"/>
                <a:ea typeface="Calibri"/>
                <a:cs typeface="Calibri"/>
              </a:rPr>
              <a:t>Parent </a:t>
            </a:r>
            <a:r>
              <a:rPr dirty="0">
                <a:latin typeface="Calibri"/>
                <a:ea typeface="Calibri"/>
                <a:cs typeface="Calibri"/>
              </a:rPr>
              <a:t>left </a:t>
            </a:r>
            <a:r>
              <a:rPr dirty="0" smtClean="0">
                <a:latin typeface="Calibri"/>
                <a:ea typeface="Calibri"/>
                <a:cs typeface="Calibri"/>
              </a:rPr>
              <a:t>child</a:t>
            </a:r>
            <a:endParaRPr lang="en-US" dirty="0" smtClean="0">
              <a:latin typeface="Calibri"/>
              <a:ea typeface="Calibri"/>
              <a:cs typeface="Calibri"/>
            </a:endParaRPr>
          </a:p>
          <a:p>
            <a:pPr lvl="2">
              <a:lnSpc>
                <a:spcPct val="90000"/>
              </a:lnSpc>
              <a:spcBef>
                <a:spcPts val="0"/>
              </a:spcBef>
              <a:buSzPct val="100000"/>
              <a:buFont typeface="Courier New" panose="02070309020205020404" pitchFamily="49" charset="0"/>
              <a:buChar char="o"/>
              <a:defRPr sz="1800">
                <a:latin typeface="Garamond"/>
                <a:ea typeface="Garamond"/>
                <a:cs typeface="Garamond"/>
                <a:sym typeface="Garamond"/>
              </a:defRPr>
            </a:pPr>
            <a:r>
              <a:rPr dirty="0" smtClean="0">
                <a:latin typeface="Calibri"/>
                <a:ea typeface="Calibri"/>
                <a:cs typeface="Calibri"/>
              </a:rPr>
              <a:t>Parent </a:t>
            </a:r>
            <a:r>
              <a:rPr dirty="0">
                <a:latin typeface="Calibri"/>
                <a:ea typeface="Calibri"/>
                <a:cs typeface="Calibri"/>
              </a:rPr>
              <a:t>is </a:t>
            </a:r>
            <a:r>
              <a:rPr dirty="0" smtClean="0">
                <a:latin typeface="Calibri"/>
                <a:ea typeface="Calibri"/>
                <a:cs typeface="Calibri"/>
              </a:rPr>
              <a:t>deceased</a:t>
            </a:r>
            <a:endParaRPr dirty="0">
              <a:latin typeface="Calibri"/>
              <a:ea typeface="Calibri"/>
              <a:cs typeface="Calibri"/>
            </a:endParaRPr>
          </a:p>
          <a:p>
            <a:pPr marL="756286" lvl="1" indent="-285750">
              <a:lnSpc>
                <a:spcPct val="90000"/>
              </a:lnSpc>
              <a:spcBef>
                <a:spcPts val="0"/>
              </a:spcBef>
              <a:buSzPct val="100000"/>
              <a:buFont typeface="Calibri" panose="020F0502020204030204" pitchFamily="34" charset="0"/>
              <a:buChar char="―"/>
              <a:defRPr sz="1800">
                <a:latin typeface="Garamond"/>
                <a:ea typeface="Garamond"/>
                <a:cs typeface="Garamond"/>
                <a:sym typeface="Garamond"/>
              </a:defRPr>
            </a:pPr>
            <a:r>
              <a:rPr dirty="0">
                <a:latin typeface="Calibri"/>
                <a:ea typeface="Calibri"/>
                <a:cs typeface="Calibri"/>
              </a:rPr>
              <a:t>Other similar basis in state law: similar to above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dirty="0">
                <a:latin typeface="Calibri"/>
                <a:ea typeface="Calibri"/>
                <a:cs typeface="Calibri"/>
              </a:rPr>
              <a:t>SIJS </a:t>
            </a:r>
            <a:r>
              <a:rPr dirty="0" smtClean="0">
                <a:latin typeface="Calibri"/>
                <a:ea typeface="Calibri"/>
                <a:cs typeface="Calibri"/>
              </a:rPr>
              <a:t>Continued</a:t>
            </a:r>
            <a:r>
              <a:rPr lang="en-US" dirty="0">
                <a:latin typeface="Calibri"/>
                <a:ea typeface="Calibri"/>
                <a:cs typeface="Calibri"/>
              </a:rPr>
              <a:t> </a:t>
            </a:r>
            <a:r>
              <a:rPr lang="en-US" dirty="0" smtClean="0">
                <a:latin typeface="Calibri"/>
                <a:ea typeface="Calibri"/>
                <a:cs typeface="Calibri"/>
              </a:rPr>
              <a:t>– </a:t>
            </a:r>
            <a:br>
              <a:rPr lang="en-US" dirty="0" smtClean="0">
                <a:latin typeface="Calibri"/>
                <a:ea typeface="Calibri"/>
                <a:cs typeface="Calibri"/>
              </a:rPr>
            </a:br>
            <a:r>
              <a:rPr lang="en-US" dirty="0" smtClean="0">
                <a:latin typeface="Calibri"/>
                <a:ea typeface="Calibri"/>
                <a:cs typeface="Calibri"/>
              </a:rPr>
              <a:t>Best Interests</a:t>
            </a:r>
            <a:endParaRPr dirty="0">
              <a:latin typeface="Calibri"/>
              <a:ea typeface="Calibri"/>
              <a:cs typeface="Calibri"/>
            </a:endParaRPr>
          </a:p>
        </p:txBody>
      </p:sp>
      <p:sp>
        <p:nvSpPr>
          <p:cNvPr id="87" name="Shape 87"/>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295275" indent="-285750">
              <a:spcBef>
                <a:spcPts val="0"/>
              </a:spcBef>
              <a:buClrTx/>
              <a:buFontTx/>
              <a:defRPr sz="2400">
                <a:latin typeface="Garamond"/>
                <a:ea typeface="Garamond"/>
                <a:cs typeface="Garamond"/>
                <a:sym typeface="Garamond"/>
              </a:defRPr>
            </a:pPr>
            <a:r>
              <a:rPr dirty="0" smtClean="0">
                <a:latin typeface="Calibri"/>
                <a:ea typeface="Calibri"/>
                <a:cs typeface="Calibri"/>
              </a:rPr>
              <a:t>A </a:t>
            </a:r>
            <a:r>
              <a:rPr dirty="0">
                <a:latin typeface="Calibri"/>
                <a:ea typeface="Calibri"/>
                <a:cs typeface="Calibri"/>
              </a:rPr>
              <a:t>court determines that it is in the young person’s best interests to stay in the U.S., as opposed to return to </a:t>
            </a:r>
            <a:r>
              <a:rPr lang="en-US" dirty="0" smtClean="0">
                <a:latin typeface="Calibri"/>
                <a:ea typeface="Calibri"/>
                <a:cs typeface="Calibri"/>
              </a:rPr>
              <a:t>her</a:t>
            </a:r>
            <a:r>
              <a:rPr dirty="0" smtClean="0">
                <a:latin typeface="Calibri"/>
                <a:ea typeface="Calibri"/>
                <a:cs typeface="Calibri"/>
              </a:rPr>
              <a:t>home </a:t>
            </a:r>
            <a:r>
              <a:rPr dirty="0">
                <a:latin typeface="Calibri"/>
                <a:ea typeface="Calibri"/>
                <a:cs typeface="Calibri"/>
              </a:rPr>
              <a:t>country.  </a:t>
            </a:r>
          </a:p>
          <a:p>
            <a:pPr marL="295275"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Examples of relevant factors:</a:t>
            </a:r>
          </a:p>
          <a:p>
            <a:pPr marL="742950" lvl="1"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Positive (in the US)</a:t>
            </a:r>
          </a:p>
          <a:p>
            <a:pPr marL="1186814" lvl="2"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Family</a:t>
            </a:r>
            <a:r>
              <a:rPr dirty="0" smtClean="0">
                <a:latin typeface="Calibri"/>
                <a:ea typeface="Calibri"/>
                <a:cs typeface="Calibri"/>
              </a:rPr>
              <a:t>/</a:t>
            </a:r>
            <a:r>
              <a:rPr dirty="0">
                <a:latin typeface="Calibri"/>
                <a:ea typeface="Calibri"/>
                <a:cs typeface="Calibri"/>
              </a:rPr>
              <a:t>friend support </a:t>
            </a:r>
            <a:r>
              <a:rPr dirty="0" smtClean="0">
                <a:latin typeface="Calibri"/>
                <a:ea typeface="Calibri"/>
                <a:cs typeface="Calibri"/>
              </a:rPr>
              <a:t>system</a:t>
            </a:r>
            <a:endParaRPr lang="en-US" dirty="0">
              <a:latin typeface="Calibri"/>
              <a:ea typeface="Calibri"/>
              <a:cs typeface="Calibri"/>
            </a:endParaRPr>
          </a:p>
          <a:p>
            <a:pPr marL="1186814" lvl="2"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E</a:t>
            </a:r>
            <a:r>
              <a:rPr dirty="0" smtClean="0">
                <a:latin typeface="Calibri"/>
                <a:ea typeface="Calibri"/>
                <a:cs typeface="Calibri"/>
              </a:rPr>
              <a:t>motional </a:t>
            </a:r>
            <a:r>
              <a:rPr dirty="0">
                <a:latin typeface="Calibri"/>
                <a:ea typeface="Calibri"/>
                <a:cs typeface="Calibri"/>
              </a:rPr>
              <a:t>well-</a:t>
            </a:r>
            <a:r>
              <a:rPr dirty="0" smtClean="0">
                <a:latin typeface="Calibri"/>
                <a:ea typeface="Calibri"/>
                <a:cs typeface="Calibri"/>
              </a:rPr>
              <a:t>being</a:t>
            </a:r>
            <a:endParaRPr lang="en-US" dirty="0" smtClean="0">
              <a:latin typeface="Calibri"/>
              <a:ea typeface="Calibri"/>
              <a:cs typeface="Calibri"/>
            </a:endParaRPr>
          </a:p>
          <a:p>
            <a:pPr marL="1186814" lvl="2"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M</a:t>
            </a:r>
            <a:r>
              <a:rPr dirty="0" smtClean="0">
                <a:latin typeface="Calibri"/>
                <a:ea typeface="Calibri"/>
                <a:cs typeface="Calibri"/>
              </a:rPr>
              <a:t>edical </a:t>
            </a:r>
            <a:r>
              <a:rPr dirty="0">
                <a:latin typeface="Calibri"/>
                <a:ea typeface="Calibri"/>
                <a:cs typeface="Calibri"/>
              </a:rPr>
              <a:t>and educational </a:t>
            </a:r>
            <a:r>
              <a:rPr dirty="0" smtClean="0">
                <a:latin typeface="Calibri"/>
                <a:ea typeface="Calibri"/>
                <a:cs typeface="Calibri"/>
              </a:rPr>
              <a:t>resources</a:t>
            </a:r>
            <a:endParaRPr lang="en-US" dirty="0" smtClean="0">
              <a:latin typeface="Calibri"/>
              <a:ea typeface="Calibri"/>
              <a:cs typeface="Calibri"/>
            </a:endParaRPr>
          </a:p>
          <a:p>
            <a:pPr marL="742950" lvl="1"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Negative (in home country)</a:t>
            </a:r>
            <a:endParaRPr dirty="0">
              <a:latin typeface="Calibri"/>
              <a:ea typeface="Calibri"/>
              <a:cs typeface="Calibri"/>
            </a:endParaRPr>
          </a:p>
          <a:p>
            <a:pPr marL="1186814" lvl="2"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Lack </a:t>
            </a:r>
            <a:r>
              <a:rPr dirty="0" smtClean="0">
                <a:latin typeface="Calibri"/>
                <a:ea typeface="Calibri"/>
                <a:cs typeface="Calibri"/>
              </a:rPr>
              <a:t>of </a:t>
            </a:r>
            <a:r>
              <a:rPr dirty="0">
                <a:latin typeface="Calibri"/>
                <a:ea typeface="Calibri"/>
                <a:cs typeface="Calibri"/>
              </a:rPr>
              <a:t>appropriate </a:t>
            </a:r>
            <a:r>
              <a:rPr dirty="0" smtClean="0">
                <a:latin typeface="Calibri"/>
                <a:ea typeface="Calibri"/>
                <a:cs typeface="Calibri"/>
              </a:rPr>
              <a:t>caretaker</a:t>
            </a:r>
            <a:endParaRPr lang="en-US" dirty="0">
              <a:latin typeface="Calibri"/>
              <a:ea typeface="Calibri"/>
              <a:cs typeface="Calibri"/>
            </a:endParaRPr>
          </a:p>
          <a:p>
            <a:pPr marL="1186814" lvl="2" indent="-285750">
              <a:spcBef>
                <a:spcPts val="0"/>
              </a:spcBef>
              <a:buClrTx/>
              <a:buFontTx/>
              <a:defRPr sz="2400">
                <a:latin typeface="Garamond"/>
                <a:ea typeface="Garamond"/>
                <a:cs typeface="Garamond"/>
                <a:sym typeface="Garamond"/>
              </a:defRPr>
            </a:pPr>
            <a:r>
              <a:rPr lang="en-US" dirty="0" smtClean="0">
                <a:latin typeface="Calibri"/>
                <a:ea typeface="Calibri"/>
                <a:cs typeface="Calibri"/>
              </a:rPr>
              <a:t>Lack </a:t>
            </a:r>
            <a:r>
              <a:rPr dirty="0" smtClean="0">
                <a:latin typeface="Calibri"/>
                <a:ea typeface="Calibri"/>
                <a:cs typeface="Calibri"/>
              </a:rPr>
              <a:t>of </a:t>
            </a:r>
            <a:r>
              <a:rPr dirty="0">
                <a:latin typeface="Calibri"/>
                <a:ea typeface="Calibri"/>
                <a:cs typeface="Calibri"/>
              </a:rPr>
              <a:t>educational </a:t>
            </a:r>
            <a:r>
              <a:rPr dirty="0" smtClean="0">
                <a:latin typeface="Calibri"/>
                <a:ea typeface="Calibri"/>
                <a:cs typeface="Calibri"/>
              </a:rPr>
              <a:t>opportunities</a:t>
            </a:r>
            <a:endParaRPr lang="en-US" dirty="0" smtClean="0">
              <a:latin typeface="Calibri"/>
              <a:ea typeface="Calibri"/>
              <a:cs typeface="Calibri"/>
            </a:endParaRPr>
          </a:p>
          <a:p>
            <a:pPr marL="1186814" lvl="2" indent="-285750">
              <a:spcBef>
                <a:spcPts val="0"/>
              </a:spcBef>
              <a:buClrTx/>
              <a:buFontTx/>
              <a:buChar char="●"/>
              <a:defRPr sz="2400">
                <a:latin typeface="Garamond"/>
                <a:ea typeface="Garamond"/>
                <a:cs typeface="Garamond"/>
                <a:sym typeface="Garamond"/>
              </a:defRPr>
            </a:pPr>
            <a:r>
              <a:rPr lang="en-US" dirty="0">
                <a:latin typeface="Calibri"/>
                <a:ea typeface="Calibri"/>
                <a:cs typeface="Calibri"/>
              </a:rPr>
              <a:t>Violence </a:t>
            </a:r>
          </a:p>
          <a:p>
            <a:pPr marL="901064" lvl="2" indent="0">
              <a:spcBef>
                <a:spcPts val="0"/>
              </a:spcBef>
              <a:buClrTx/>
              <a:buNone/>
              <a:defRPr sz="2400">
                <a:latin typeface="Garamond"/>
                <a:ea typeface="Garamond"/>
                <a:cs typeface="Garamond"/>
                <a:sym typeface="Garamond"/>
              </a:defRPr>
            </a:pPr>
            <a:endParaRPr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dirty="0">
                <a:latin typeface="Calibri"/>
                <a:ea typeface="Calibri"/>
                <a:cs typeface="Calibri"/>
              </a:rPr>
              <a:t>SIJS </a:t>
            </a:r>
            <a:r>
              <a:rPr dirty="0" smtClean="0">
                <a:latin typeface="Calibri"/>
                <a:ea typeface="Calibri"/>
                <a:cs typeface="Calibri"/>
              </a:rPr>
              <a:t>Continued</a:t>
            </a:r>
            <a:r>
              <a:rPr lang="en-US" dirty="0">
                <a:latin typeface="Calibri"/>
                <a:ea typeface="Calibri"/>
                <a:cs typeface="Calibri"/>
              </a:rPr>
              <a:t> </a:t>
            </a:r>
            <a:r>
              <a:rPr lang="en-US" dirty="0" smtClean="0">
                <a:latin typeface="Calibri"/>
                <a:ea typeface="Calibri"/>
                <a:cs typeface="Calibri"/>
              </a:rPr>
              <a:t>– Multi-Step Process </a:t>
            </a:r>
            <a:br>
              <a:rPr lang="en-US" dirty="0" smtClean="0">
                <a:latin typeface="Calibri"/>
                <a:ea typeface="Calibri"/>
                <a:cs typeface="Calibri"/>
              </a:rPr>
            </a:br>
            <a:r>
              <a:rPr lang="en-US" dirty="0" smtClean="0">
                <a:latin typeface="Calibri"/>
                <a:ea typeface="Calibri"/>
                <a:cs typeface="Calibri"/>
              </a:rPr>
              <a:t>Step 1 – State Court</a:t>
            </a:r>
            <a:endParaRPr dirty="0">
              <a:latin typeface="Calibri"/>
              <a:ea typeface="Calibri"/>
              <a:cs typeface="Calibri"/>
            </a:endParaRPr>
          </a:p>
        </p:txBody>
      </p:sp>
      <p:sp>
        <p:nvSpPr>
          <p:cNvPr id="87" name="Shape 87"/>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92500"/>
          </a:bodyPr>
          <a:lstStyle/>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Minor must come within a juvenile court’s jurisdiction </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In LSC pro bono cases, this is almost always through a guardianship proceeding in probate court (often the ORR sponsor is the proposed guardian)</a:t>
            </a:r>
          </a:p>
          <a:p>
            <a:pPr lvl="1">
              <a:spcBef>
                <a:spcPts val="0"/>
              </a:spcBef>
              <a:buClrTx/>
              <a:buSzPct val="100000"/>
              <a:buFont typeface="Arial" panose="020B0604020202020204" pitchFamily="34" charset="0"/>
              <a:buChar char="•"/>
              <a:defRPr sz="2400">
                <a:latin typeface="Garamond"/>
                <a:ea typeface="Garamond"/>
                <a:cs typeface="Garamond"/>
                <a:sym typeface="Garamond"/>
              </a:defRPr>
            </a:pPr>
            <a:endParaRPr lang="en-US" dirty="0">
              <a:latin typeface="Calibri"/>
              <a:ea typeface="Calibri"/>
              <a:cs typeface="Calibri"/>
            </a:endParaRPr>
          </a:p>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Obtain “predicate order” establishing SIJ eligibility </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California has judicial council forms for the petition </a:t>
            </a:r>
            <a:r>
              <a:rPr lang="en-US" dirty="0">
                <a:latin typeface="Calibri"/>
                <a:ea typeface="Calibri"/>
                <a:cs typeface="Calibri"/>
              </a:rPr>
              <a:t>(JV-356; FL-356; GC-</a:t>
            </a:r>
            <a:r>
              <a:rPr lang="en-US" sz="2400" dirty="0">
                <a:latin typeface="Calibri"/>
                <a:ea typeface="Calibri"/>
                <a:cs typeface="Calibri"/>
              </a:rPr>
              <a:t>220</a:t>
            </a:r>
            <a:r>
              <a:rPr lang="en-US" sz="2400" dirty="0" smtClean="0">
                <a:latin typeface="Calibri"/>
                <a:ea typeface="Calibri"/>
                <a:cs typeface="Calibri"/>
              </a:rPr>
              <a:t>) and the predicate order (JV-357; FL-357; GC-224)</a:t>
            </a:r>
          </a:p>
          <a:p>
            <a:pPr lvl="1">
              <a:spcBef>
                <a:spcPts val="0"/>
              </a:spcBef>
              <a:buClrTx/>
              <a:defRPr sz="2400">
                <a:latin typeface="Garamond"/>
                <a:ea typeface="Garamond"/>
                <a:cs typeface="Garamond"/>
                <a:sym typeface="Garamond"/>
              </a:defRPr>
            </a:pPr>
            <a:endParaRPr lang="en-US" sz="2400" dirty="0" smtClean="0">
              <a:latin typeface="Calibri"/>
              <a:ea typeface="Calibri"/>
              <a:cs typeface="Calibri"/>
            </a:endParaRPr>
          </a:p>
          <a:p>
            <a:pPr>
              <a:spcBef>
                <a:spcPts val="0"/>
              </a:spcBef>
              <a:buClrTx/>
              <a:buSzPct val="125000"/>
              <a:buFont typeface="Arial"/>
              <a:buChar char="•"/>
              <a:defRPr sz="2400">
                <a:latin typeface="Garamond"/>
                <a:ea typeface="Garamond"/>
                <a:cs typeface="Garamond"/>
                <a:sym typeface="Garamond"/>
              </a:defRPr>
            </a:pPr>
            <a:r>
              <a:rPr lang="en-US" sz="2400" dirty="0" smtClean="0">
                <a:latin typeface="Calibri"/>
                <a:ea typeface="ＭＳ Ｐゴシック" pitchFamily="34" charset="-128"/>
                <a:cs typeface="Calibri"/>
              </a:rPr>
              <a:t>Maintain juvenile court jurisdiction until child has permanent residency if possible (or until they age out) – </a:t>
            </a:r>
            <a:r>
              <a:rPr lang="en-US" sz="2400" i="1" dirty="0" smtClean="0">
                <a:latin typeface="Calibri"/>
                <a:ea typeface="ＭＳ Ｐゴシック" pitchFamily="34" charset="-128"/>
                <a:cs typeface="Calibri"/>
              </a:rPr>
              <a:t>Perez </a:t>
            </a:r>
            <a:r>
              <a:rPr lang="en-US" sz="2400" i="1" dirty="0" err="1" smtClean="0">
                <a:latin typeface="Calibri"/>
                <a:ea typeface="ＭＳ Ｐゴシック" pitchFamily="34" charset="-128"/>
                <a:cs typeface="Calibri"/>
              </a:rPr>
              <a:t>Olano</a:t>
            </a:r>
            <a:endParaRPr lang="en-US" sz="2400" dirty="0" smtClean="0">
              <a:latin typeface="Calibri"/>
              <a:ea typeface="ＭＳ Ｐゴシック" pitchFamily="34" charset="-128"/>
              <a:cs typeface="Calibri"/>
            </a:endParaRPr>
          </a:p>
        </p:txBody>
      </p:sp>
    </p:spTree>
    <p:extLst>
      <p:ext uri="{BB962C8B-B14F-4D97-AF65-F5344CB8AC3E}">
        <p14:creationId xmlns:p14="http://schemas.microsoft.com/office/powerpoint/2010/main" val="100254973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smtClean="0">
                <a:latin typeface="Calibri"/>
                <a:ea typeface="Calibri"/>
                <a:cs typeface="Calibri"/>
              </a:rPr>
              <a:t/>
            </a:r>
            <a:br>
              <a:rPr lang="en-US" dirty="0" smtClean="0">
                <a:latin typeface="Calibri"/>
                <a:ea typeface="Calibri"/>
                <a:cs typeface="Calibri"/>
              </a:rPr>
            </a:br>
            <a:r>
              <a:rPr lang="en-US" dirty="0">
                <a:latin typeface="Calibri"/>
                <a:ea typeface="Calibri"/>
                <a:cs typeface="Calibri"/>
              </a:rPr>
              <a:t/>
            </a:r>
            <a:br>
              <a:rPr lang="en-US" dirty="0">
                <a:latin typeface="Calibri"/>
                <a:ea typeface="Calibri"/>
                <a:cs typeface="Calibri"/>
              </a:rPr>
            </a:br>
            <a:r>
              <a:rPr sz="3100" dirty="0" smtClean="0">
                <a:latin typeface="Calibri"/>
                <a:ea typeface="Calibri"/>
                <a:cs typeface="Calibri"/>
              </a:rPr>
              <a:t>SIJS Continued</a:t>
            </a:r>
            <a:r>
              <a:rPr lang="en-US" sz="3100" dirty="0">
                <a:latin typeface="Calibri"/>
                <a:ea typeface="Calibri"/>
                <a:cs typeface="Calibri"/>
              </a:rPr>
              <a:t> </a:t>
            </a:r>
            <a:r>
              <a:rPr lang="en-US" sz="3100" dirty="0" smtClean="0">
                <a:latin typeface="Calibri"/>
                <a:ea typeface="Calibri"/>
                <a:cs typeface="Calibri"/>
              </a:rPr>
              <a:t>– Step 1 (cont’d)</a:t>
            </a:r>
            <a:r>
              <a:rPr lang="en-US" sz="2200" dirty="0" smtClean="0">
                <a:latin typeface="Calibri"/>
                <a:ea typeface="Calibri"/>
                <a:cs typeface="Calibri"/>
              </a:rPr>
              <a:t/>
            </a:r>
            <a:br>
              <a:rPr lang="en-US" sz="2200" dirty="0" smtClean="0">
                <a:latin typeface="Calibri"/>
                <a:ea typeface="Calibri"/>
                <a:cs typeface="Calibri"/>
              </a:rPr>
            </a:br>
            <a:r>
              <a:rPr lang="en-US" sz="3100" dirty="0" smtClean="0">
                <a:latin typeface="Calibri"/>
                <a:ea typeface="Calibri"/>
                <a:cs typeface="Calibri"/>
              </a:rPr>
              <a:t>Probate Court: What is a Legal Guardianship?</a:t>
            </a:r>
            <a:endParaRPr sz="3100" dirty="0">
              <a:latin typeface="Calibri"/>
              <a:ea typeface="Calibri"/>
              <a:cs typeface="Calibri"/>
            </a:endParaRPr>
          </a:p>
        </p:txBody>
      </p:sp>
      <p:sp>
        <p:nvSpPr>
          <p:cNvPr id="87" name="Shape 87"/>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77500" lnSpcReduction="20000"/>
          </a:bodyPr>
          <a:lstStyle/>
          <a:p>
            <a:pPr>
              <a:buSzPct val="100000"/>
              <a:buFont typeface="Calibri" panose="020F0502020204030204" pitchFamily="34" charset="0"/>
              <a:buChar char="•"/>
            </a:pPr>
            <a:r>
              <a:rPr lang="en-US" altLang="en-US" dirty="0">
                <a:latin typeface="Calibri"/>
                <a:cs typeface="Calibri"/>
              </a:rPr>
              <a:t>Suspends parents’ rights to custody of their child</a:t>
            </a:r>
          </a:p>
          <a:p>
            <a:pPr lvl="1">
              <a:buSzPct val="100000"/>
              <a:buFont typeface="Calibri" panose="020F0502020204030204" pitchFamily="34" charset="0"/>
              <a:buChar char="―"/>
            </a:pPr>
            <a:r>
              <a:rPr lang="en-US" altLang="en-US" sz="2400" dirty="0">
                <a:latin typeface="Calibri"/>
                <a:cs typeface="Calibri"/>
              </a:rPr>
              <a:t>Does NOT permanently terminate parental rights </a:t>
            </a:r>
          </a:p>
          <a:p>
            <a:pPr>
              <a:buSzPct val="100000"/>
              <a:buFont typeface="Calibri" panose="020F0502020204030204" pitchFamily="34" charset="0"/>
              <a:buChar char="•"/>
            </a:pPr>
            <a:r>
              <a:rPr lang="en-US" altLang="en-US" dirty="0">
                <a:latin typeface="Calibri"/>
                <a:cs typeface="Calibri"/>
              </a:rPr>
              <a:t>Places custody with another adult</a:t>
            </a:r>
          </a:p>
          <a:p>
            <a:pPr>
              <a:buSzPct val="100000"/>
              <a:buFont typeface="Calibri" panose="020F0502020204030204" pitchFamily="34" charset="0"/>
              <a:buChar char="•"/>
            </a:pPr>
            <a:r>
              <a:rPr lang="en-US" altLang="en-US" dirty="0">
                <a:latin typeface="Calibri"/>
                <a:cs typeface="Calibri"/>
              </a:rPr>
              <a:t>Right and responsibility to make almost all decisions affecting the care and supervision of that minor </a:t>
            </a:r>
          </a:p>
          <a:p>
            <a:pPr>
              <a:buSzPct val="100000"/>
              <a:buFont typeface="Calibri" panose="020F0502020204030204" pitchFamily="34" charset="0"/>
              <a:buChar char="•"/>
            </a:pPr>
            <a:r>
              <a:rPr lang="en-US" altLang="en-US" dirty="0">
                <a:latin typeface="Calibri"/>
                <a:cs typeface="Calibri"/>
              </a:rPr>
              <a:t>Determine the minor's domicile</a:t>
            </a:r>
          </a:p>
          <a:p>
            <a:pPr>
              <a:buSzPct val="100000"/>
              <a:buFont typeface="Calibri" panose="020F0502020204030204" pitchFamily="34" charset="0"/>
              <a:buChar char="•"/>
            </a:pPr>
            <a:r>
              <a:rPr lang="en-US" altLang="en-US" dirty="0">
                <a:latin typeface="Calibri"/>
                <a:cs typeface="Calibri"/>
              </a:rPr>
              <a:t>Provide consent for the minor's medical care</a:t>
            </a:r>
          </a:p>
          <a:p>
            <a:pPr>
              <a:buSzPct val="100000"/>
              <a:buFont typeface="Calibri" panose="020F0502020204030204" pitchFamily="34" charset="0"/>
              <a:buChar char="•"/>
            </a:pPr>
            <a:r>
              <a:rPr lang="en-US" altLang="en-US" dirty="0">
                <a:latin typeface="Calibri"/>
                <a:cs typeface="Calibri"/>
              </a:rPr>
              <a:t>Guide the minor's educational development</a:t>
            </a:r>
          </a:p>
          <a:p>
            <a:pPr>
              <a:buSzPct val="100000"/>
              <a:buFont typeface="Calibri" panose="020F0502020204030204" pitchFamily="34" charset="0"/>
              <a:buChar char="•"/>
            </a:pPr>
            <a:r>
              <a:rPr lang="en-US" altLang="en-US" dirty="0">
                <a:latin typeface="Calibri"/>
                <a:cs typeface="Calibri"/>
              </a:rPr>
              <a:t>Guide the minor’s religious development</a:t>
            </a:r>
          </a:p>
          <a:p>
            <a:pPr>
              <a:buSzPct val="100000"/>
              <a:buFont typeface="Calibri" panose="020F0502020204030204" pitchFamily="34" charset="0"/>
              <a:buChar char="•"/>
            </a:pPr>
            <a:r>
              <a:rPr lang="en-US" altLang="en-US" dirty="0">
                <a:latin typeface="Calibri"/>
                <a:cs typeface="Calibri"/>
              </a:rPr>
              <a:t>Make any reasonable order to control the minor's </a:t>
            </a:r>
            <a:r>
              <a:rPr lang="en-US" altLang="en-US" dirty="0" smtClean="0">
                <a:latin typeface="Calibri"/>
                <a:cs typeface="Calibri"/>
              </a:rPr>
              <a:t>conduct</a:t>
            </a:r>
          </a:p>
          <a:p>
            <a:pPr>
              <a:buSzPct val="100000"/>
              <a:buFont typeface="Calibri" panose="020F0502020204030204" pitchFamily="34" charset="0"/>
              <a:buChar char="•"/>
            </a:pPr>
            <a:r>
              <a:rPr lang="en-US" altLang="en-US" dirty="0" smtClean="0">
                <a:latin typeface="Calibri"/>
                <a:cs typeface="Calibri"/>
              </a:rPr>
              <a:t>Note: guardian’s powers are much more limited in AB900 (over-18) cases</a:t>
            </a:r>
            <a:endParaRPr lang="en-US" altLang="en-US" dirty="0">
              <a:latin typeface="Calibri"/>
              <a:cs typeface="Calibri"/>
            </a:endParaRPr>
          </a:p>
          <a:p>
            <a:pPr>
              <a:spcBef>
                <a:spcPts val="0"/>
              </a:spcBef>
              <a:buClrTx/>
              <a:defRPr sz="2400">
                <a:latin typeface="Garamond"/>
                <a:ea typeface="Garamond"/>
                <a:cs typeface="Garamond"/>
                <a:sym typeface="Garamond"/>
              </a:defRPr>
            </a:pPr>
            <a:endParaRPr lang="en-US" dirty="0" smtClean="0">
              <a:latin typeface="Calibri"/>
              <a:ea typeface="Calibri"/>
              <a:cs typeface="Calibri"/>
            </a:endParaRPr>
          </a:p>
        </p:txBody>
      </p:sp>
    </p:spTree>
    <p:extLst>
      <p:ext uri="{BB962C8B-B14F-4D97-AF65-F5344CB8AC3E}">
        <p14:creationId xmlns:p14="http://schemas.microsoft.com/office/powerpoint/2010/main" val="160669545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dirty="0">
                <a:latin typeface="Calibri"/>
                <a:ea typeface="Calibri"/>
                <a:cs typeface="Calibri"/>
              </a:rPr>
              <a:t>SIJS </a:t>
            </a:r>
            <a:r>
              <a:rPr dirty="0" smtClean="0">
                <a:latin typeface="Calibri"/>
                <a:ea typeface="Calibri"/>
                <a:cs typeface="Calibri"/>
              </a:rPr>
              <a:t>Continued</a:t>
            </a:r>
            <a:r>
              <a:rPr lang="en-US" dirty="0">
                <a:latin typeface="Calibri"/>
                <a:ea typeface="Calibri"/>
                <a:cs typeface="Calibri"/>
              </a:rPr>
              <a:t> </a:t>
            </a:r>
            <a:r>
              <a:rPr lang="en-US" dirty="0" smtClean="0">
                <a:latin typeface="Calibri"/>
                <a:ea typeface="Calibri"/>
                <a:cs typeface="Calibri"/>
              </a:rPr>
              <a:t>– Step 1 (cont’d)</a:t>
            </a:r>
            <a:br>
              <a:rPr lang="en-US" dirty="0" smtClean="0">
                <a:latin typeface="Calibri"/>
                <a:ea typeface="Calibri"/>
                <a:cs typeface="Calibri"/>
              </a:rPr>
            </a:br>
            <a:r>
              <a:rPr lang="en-US" dirty="0" smtClean="0">
                <a:latin typeface="Calibri"/>
                <a:ea typeface="Calibri"/>
                <a:cs typeface="Calibri"/>
              </a:rPr>
              <a:t>Probate Court</a:t>
            </a:r>
            <a:endParaRPr dirty="0">
              <a:latin typeface="Calibri"/>
              <a:ea typeface="Calibri"/>
              <a:cs typeface="Calibri"/>
            </a:endParaRPr>
          </a:p>
        </p:txBody>
      </p:sp>
      <p:sp>
        <p:nvSpPr>
          <p:cNvPr id="87" name="Shape 87"/>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Minor must be over 12 to petition for guardianship</a:t>
            </a:r>
          </a:p>
          <a:p>
            <a:pPr>
              <a:spcBef>
                <a:spcPts val="0"/>
              </a:spcBef>
              <a:buClrTx/>
              <a:buSzPct val="100000"/>
              <a:buFont typeface="Arial" panose="020B0604020202020204" pitchFamily="34" charset="0"/>
              <a:buChar char="•"/>
              <a:defRPr sz="2400">
                <a:latin typeface="Garamond"/>
                <a:ea typeface="Garamond"/>
                <a:cs typeface="Garamond"/>
                <a:sym typeface="Garamond"/>
              </a:defRPr>
            </a:pPr>
            <a:endParaRPr lang="en-US" dirty="0" smtClean="0">
              <a:latin typeface="Calibri"/>
              <a:ea typeface="Calibri"/>
              <a:cs typeface="Calibri"/>
            </a:endParaRPr>
          </a:p>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Guardianship must be </a:t>
            </a:r>
            <a:r>
              <a:rPr lang="en-US" u="sng" dirty="0" smtClean="0">
                <a:latin typeface="Calibri"/>
                <a:ea typeface="Calibri"/>
                <a:cs typeface="Calibri"/>
              </a:rPr>
              <a:t>necessary or convenient</a:t>
            </a:r>
            <a:r>
              <a:rPr lang="en-US" dirty="0" smtClean="0">
                <a:latin typeface="Calibri"/>
                <a:ea typeface="Calibri"/>
                <a:cs typeface="Calibri"/>
              </a:rPr>
              <a:t>; if contested, standard shifts to </a:t>
            </a:r>
            <a:r>
              <a:rPr lang="en-US" u="sng" dirty="0" smtClean="0">
                <a:latin typeface="Calibri"/>
                <a:ea typeface="Calibri"/>
                <a:cs typeface="Calibri"/>
              </a:rPr>
              <a:t>best interest of the child</a:t>
            </a:r>
          </a:p>
          <a:p>
            <a:pPr>
              <a:spcBef>
                <a:spcPts val="0"/>
              </a:spcBef>
              <a:buClrTx/>
              <a:buSzPct val="100000"/>
              <a:buFont typeface="Arial" panose="020B0604020202020204" pitchFamily="34" charset="0"/>
              <a:buChar char="•"/>
              <a:defRPr sz="2400">
                <a:latin typeface="Garamond"/>
                <a:ea typeface="Garamond"/>
                <a:cs typeface="Garamond"/>
                <a:sym typeface="Garamond"/>
              </a:defRPr>
            </a:pPr>
            <a:endParaRPr lang="en-US" u="sng" dirty="0" smtClean="0">
              <a:latin typeface="Calibri"/>
              <a:ea typeface="Calibri"/>
              <a:cs typeface="Calibri"/>
            </a:endParaRPr>
          </a:p>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Process involves filing Judicial Council forms, providing notice, a home visit by the Court Investigator, and a brief hearing</a:t>
            </a:r>
          </a:p>
          <a:p>
            <a:pPr>
              <a:spcBef>
                <a:spcPts val="0"/>
              </a:spcBef>
              <a:buClrTx/>
              <a:buSzPct val="100000"/>
              <a:buFont typeface="Arial" panose="020B0604020202020204" pitchFamily="34" charset="0"/>
              <a:buChar char="•"/>
              <a:defRPr sz="2400">
                <a:latin typeface="Garamond"/>
                <a:ea typeface="Garamond"/>
                <a:cs typeface="Garamond"/>
                <a:sym typeface="Garamond"/>
              </a:defRPr>
            </a:pPr>
            <a:endParaRPr lang="en-US" u="sng" dirty="0" smtClean="0">
              <a:latin typeface="Calibri"/>
              <a:ea typeface="Calibri"/>
              <a:cs typeface="Calibri"/>
            </a:endParaRPr>
          </a:p>
          <a:p>
            <a:pPr>
              <a:spcBef>
                <a:spcPts val="0"/>
              </a:spcBef>
              <a:buClrTx/>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LSC resources for guardianship and SIJ cases:</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Webinar trainings</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Guardianship Manual</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Appendix of </a:t>
            </a:r>
            <a:r>
              <a:rPr lang="en-US" dirty="0">
                <a:latin typeface="Calibri"/>
                <a:ea typeface="Calibri"/>
                <a:cs typeface="Calibri"/>
              </a:rPr>
              <a:t>s</a:t>
            </a:r>
            <a:r>
              <a:rPr lang="en-US" dirty="0" smtClean="0">
                <a:latin typeface="Calibri"/>
                <a:ea typeface="Calibri"/>
                <a:cs typeface="Calibri"/>
              </a:rPr>
              <a:t>ample forms</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Additional guidance</a:t>
            </a:r>
          </a:p>
          <a:p>
            <a:pPr lvl="1">
              <a:spcBef>
                <a:spcPts val="0"/>
              </a:spcBef>
              <a:buClrTx/>
              <a:buSzPct val="100000"/>
              <a:buFont typeface="Calibri" panose="020F0502020204030204" pitchFamily="34" charset="0"/>
              <a:buChar char="―"/>
              <a:defRPr sz="2400">
                <a:latin typeface="Garamond"/>
                <a:ea typeface="Garamond"/>
                <a:cs typeface="Garamond"/>
                <a:sym typeface="Garamond"/>
              </a:defRPr>
            </a:pPr>
            <a:r>
              <a:rPr lang="en-US" dirty="0">
                <a:latin typeface="Calibri"/>
                <a:ea typeface="Calibri"/>
                <a:cs typeface="Calibri"/>
              </a:rPr>
              <a:t>See </a:t>
            </a:r>
            <a:r>
              <a:rPr lang="en-US" dirty="0" smtClean="0">
                <a:latin typeface="Calibri"/>
                <a:ea typeface="Calibri"/>
                <a:cs typeface="Calibri"/>
              </a:rPr>
              <a:t>our online </a:t>
            </a:r>
            <a:r>
              <a:rPr lang="en-US" dirty="0" smtClean="0">
                <a:latin typeface="Calibri"/>
                <a:ea typeface="Calibri"/>
                <a:cs typeface="Calibri"/>
                <a:hlinkClick r:id="rId3"/>
              </a:rPr>
              <a:t>Resource Library</a:t>
            </a:r>
            <a:endParaRPr lang="en-US" dirty="0" smtClean="0">
              <a:latin typeface="Calibri"/>
              <a:ea typeface="Calibri"/>
              <a:cs typeface="Calibri"/>
            </a:endParaRPr>
          </a:p>
          <a:p>
            <a:pPr>
              <a:spcBef>
                <a:spcPts val="0"/>
              </a:spcBef>
              <a:buClrTx/>
              <a:defRPr sz="2400">
                <a:latin typeface="Garamond"/>
                <a:ea typeface="Garamond"/>
                <a:cs typeface="Garamond"/>
                <a:sym typeface="Garamond"/>
              </a:defRPr>
            </a:pPr>
            <a:endParaRPr lang="en-US" dirty="0" smtClean="0">
              <a:latin typeface="Calibri"/>
              <a:ea typeface="Calibri"/>
              <a:cs typeface="Calibri"/>
            </a:endParaRPr>
          </a:p>
        </p:txBody>
      </p:sp>
    </p:spTree>
    <p:extLst>
      <p:ext uri="{BB962C8B-B14F-4D97-AF65-F5344CB8AC3E}">
        <p14:creationId xmlns:p14="http://schemas.microsoft.com/office/powerpoint/2010/main" val="331017350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a:latin typeface="Calibri"/>
                <a:ea typeface="Calibri"/>
                <a:cs typeface="Calibri"/>
              </a:rPr>
              <a:t>SIJS Continued </a:t>
            </a:r>
            <a:r>
              <a:rPr lang="en-US" dirty="0" smtClean="0">
                <a:latin typeface="Calibri"/>
                <a:ea typeface="Calibri"/>
                <a:cs typeface="Calibri"/>
              </a:rPr>
              <a:t>–</a:t>
            </a:r>
            <a:br>
              <a:rPr lang="en-US" dirty="0" smtClean="0">
                <a:latin typeface="Calibri"/>
                <a:ea typeface="Calibri"/>
                <a:cs typeface="Calibri"/>
              </a:rPr>
            </a:br>
            <a:r>
              <a:rPr lang="en-US" dirty="0" smtClean="0">
                <a:latin typeface="Calibri"/>
                <a:ea typeface="Calibri"/>
                <a:cs typeface="Calibri"/>
              </a:rPr>
              <a:t>Step 2 </a:t>
            </a:r>
            <a:r>
              <a:rPr lang="en-US" dirty="0">
                <a:latin typeface="Calibri"/>
                <a:ea typeface="Calibri"/>
                <a:cs typeface="Calibri"/>
              </a:rPr>
              <a:t>– </a:t>
            </a:r>
            <a:r>
              <a:rPr lang="en-US" dirty="0" smtClean="0">
                <a:latin typeface="Calibri"/>
                <a:ea typeface="Calibri"/>
                <a:cs typeface="Calibri"/>
              </a:rPr>
              <a:t>Immigration Stage</a:t>
            </a:r>
            <a:endParaRPr dirty="0">
              <a:latin typeface="Calibri"/>
              <a:ea typeface="Calibri"/>
              <a:cs typeface="Calibri"/>
            </a:endParaRPr>
          </a:p>
        </p:txBody>
      </p:sp>
      <p:sp>
        <p:nvSpPr>
          <p:cNvPr id="90" name="Shape 90"/>
          <p:cNvSpPr>
            <a:spLocks noGrp="1"/>
          </p:cNvSpPr>
          <p:nvPr>
            <p:ph type="body" idx="4294967295"/>
          </p:nvPr>
        </p:nvSpPr>
        <p:spPr>
          <a:xfrm>
            <a:off x="838200" y="2362200"/>
            <a:ext cx="7693025" cy="4191000"/>
          </a:xfrm>
          <a:prstGeom prst="rect">
            <a:avLst/>
          </a:prstGeom>
          <a:extLst>
            <a:ext uri="{C572A759-6A51-4108-AA02-DFA0A04FC94B}">
              <ma14:wrappingTextBoxFlag xmlns="" xmlns:ma14="http://schemas.microsoft.com/office/mac/drawingml/2011/main" val="1"/>
            </a:ext>
          </a:extLst>
        </p:spPr>
        <p:txBody>
          <a:bodyPr>
            <a:normAutofit fontScale="77500" lnSpcReduction="20000"/>
          </a:bodyPr>
          <a:lstStyle/>
          <a:p>
            <a:pPr>
              <a:lnSpc>
                <a:spcPct val="90000"/>
              </a:lnSpc>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Submitting SIJ (Form I-360) application to USCIS with SIJ predicate order</a:t>
            </a:r>
          </a:p>
          <a:p>
            <a:pPr>
              <a:lnSpc>
                <a:spcPct val="90000"/>
              </a:lnSpc>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Waiting for client’s “priority date” to become current (visa cap)</a:t>
            </a:r>
          </a:p>
          <a:p>
            <a:pPr>
              <a:lnSpc>
                <a:spcPct val="90000"/>
              </a:lnSpc>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Terminating removal proceedings (if applicable)</a:t>
            </a:r>
          </a:p>
          <a:p>
            <a:pPr>
              <a:lnSpc>
                <a:spcPct val="90000"/>
              </a:lnSpc>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Submitting green card application (Form I-485) and work permit application (I-765)</a:t>
            </a:r>
          </a:p>
          <a:p>
            <a:pPr>
              <a:lnSpc>
                <a:spcPct val="90000"/>
              </a:lnSpc>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Evolving process</a:t>
            </a:r>
          </a:p>
          <a:p>
            <a:pPr lvl="1">
              <a:lnSpc>
                <a:spcPct val="90000"/>
              </a:lnSpc>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Previously required an interview; now usually none</a:t>
            </a:r>
          </a:p>
          <a:p>
            <a:pPr lvl="1">
              <a:lnSpc>
                <a:spcPct val="90000"/>
              </a:lnSpc>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USCIS has consolidated review of these cases</a:t>
            </a:r>
          </a:p>
          <a:p>
            <a:pPr lvl="1">
              <a:lnSpc>
                <a:spcPct val="90000"/>
              </a:lnSpc>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i="1" dirty="0" smtClean="0">
                <a:latin typeface="Calibri"/>
                <a:ea typeface="Calibri"/>
                <a:cs typeface="Calibri"/>
              </a:rPr>
              <a:t>May</a:t>
            </a:r>
            <a:r>
              <a:rPr lang="en-US" dirty="0" smtClean="0">
                <a:latin typeface="Calibri"/>
                <a:ea typeface="Calibri"/>
                <a:cs typeface="Calibri"/>
              </a:rPr>
              <a:t> receive a Request for Evidence (RFE) or Notice of Intent to Deny (NOID) </a:t>
            </a:r>
            <a:endParaRPr lang="en-US" i="1" dirty="0" smtClean="0">
              <a:latin typeface="Calibri"/>
              <a:ea typeface="Calibri"/>
              <a:cs typeface="Calibri"/>
            </a:endParaRPr>
          </a:p>
          <a:p>
            <a:pPr lvl="1">
              <a:lnSpc>
                <a:spcPct val="90000"/>
              </a:lnSpc>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Recent denials of AB900 (over-18) cases</a:t>
            </a:r>
          </a:p>
          <a:p>
            <a:pPr lvl="1">
              <a:lnSpc>
                <a:spcPct val="90000"/>
              </a:lnSpc>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Potential risk of applying affirmatively &gt; will be referred to ICE for prosecution if application is denied.</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Pro Bono Project</a:t>
            </a:r>
            <a:endParaRPr dirty="0">
              <a:latin typeface="Calibri"/>
              <a:ea typeface="Calibri"/>
              <a:cs typeface="Calibri"/>
            </a:endParaRPr>
          </a:p>
        </p:txBody>
      </p:sp>
      <p:sp>
        <p:nvSpPr>
          <p:cNvPr id="48" name="Shape 48"/>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fontScale="62500" lnSpcReduction="20000"/>
          </a:bodyPr>
          <a:lstStyle/>
          <a:p>
            <a:endParaRPr lang="en-US" sz="3300" b="1" dirty="0" smtClean="0">
              <a:latin typeface="Calibri"/>
              <a:cs typeface="Calibri"/>
            </a:endParaRPr>
          </a:p>
          <a:p>
            <a:pPr>
              <a:buSzPct val="100000"/>
              <a:buFont typeface="Arial" panose="020B0604020202020204" pitchFamily="34" charset="0"/>
              <a:buChar char="•"/>
            </a:pPr>
            <a:r>
              <a:rPr lang="en-US" sz="3300" b="1" dirty="0" smtClean="0">
                <a:latin typeface="Calibri"/>
                <a:cs typeface="Calibri"/>
              </a:rPr>
              <a:t>Training </a:t>
            </a:r>
            <a:r>
              <a:rPr lang="en-US" sz="3300" dirty="0" smtClean="0">
                <a:latin typeface="Calibri"/>
                <a:cs typeface="Calibri"/>
              </a:rPr>
              <a:t>– In person and web-based</a:t>
            </a: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300" b="1" dirty="0">
                <a:latin typeface="Calibri"/>
                <a:cs typeface="Calibri"/>
              </a:rPr>
              <a:t>Mentorship</a:t>
            </a:r>
            <a:r>
              <a:rPr lang="en-US" sz="3300" dirty="0">
                <a:latin typeface="Calibri"/>
                <a:cs typeface="Calibri"/>
              </a:rPr>
              <a:t> — M</a:t>
            </a:r>
            <a:r>
              <a:rPr lang="en-US" sz="3300" dirty="0" smtClean="0">
                <a:latin typeface="Calibri"/>
                <a:cs typeface="Calibri"/>
              </a:rPr>
              <a:t>entor Attorney, Attorney of the Day, ILRC, and CGRS</a:t>
            </a:r>
          </a:p>
          <a:p>
            <a:pPr>
              <a:buSzPct val="100000"/>
              <a:buFont typeface="Arial" panose="020B0604020202020204" pitchFamily="34" charset="0"/>
              <a:buChar char="•"/>
            </a:pPr>
            <a:endParaRPr lang="en-US" sz="3300" dirty="0" smtClean="0">
              <a:latin typeface="Calibri"/>
              <a:cs typeface="Calibri"/>
            </a:endParaRPr>
          </a:p>
          <a:p>
            <a:pPr>
              <a:buSzPct val="100000"/>
              <a:buFont typeface="Arial" panose="020B0604020202020204" pitchFamily="34" charset="0"/>
              <a:buChar char="•"/>
            </a:pPr>
            <a:r>
              <a:rPr lang="en-US" sz="3300" b="1" dirty="0" smtClean="0">
                <a:latin typeface="Calibri"/>
                <a:cs typeface="Calibri"/>
              </a:rPr>
              <a:t>Resources </a:t>
            </a:r>
            <a:r>
              <a:rPr lang="en-US" sz="3300" dirty="0" smtClean="0">
                <a:latin typeface="Calibri"/>
                <a:cs typeface="Calibri"/>
              </a:rPr>
              <a:t>– </a:t>
            </a:r>
            <a:r>
              <a:rPr lang="en-US" sz="3300" dirty="0" smtClean="0">
                <a:latin typeface="Calibri"/>
                <a:cs typeface="Calibri"/>
                <a:hlinkClick r:id="rId3"/>
              </a:rPr>
              <a:t>Online Resource Library</a:t>
            </a:r>
            <a:endParaRPr lang="en-US" sz="3300" b="1" dirty="0" smtClean="0">
              <a:latin typeface="Calibri"/>
              <a:cs typeface="Calibri"/>
            </a:endParaRP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300" b="1" dirty="0">
                <a:latin typeface="Calibri"/>
                <a:cs typeface="Calibri"/>
              </a:rPr>
              <a:t>Support </a:t>
            </a:r>
            <a:r>
              <a:rPr lang="en-US" sz="3300" dirty="0">
                <a:latin typeface="Calibri"/>
                <a:cs typeface="Calibri"/>
              </a:rPr>
              <a:t>— </a:t>
            </a:r>
            <a:r>
              <a:rPr lang="en-US" sz="3300" dirty="0" smtClean="0">
                <a:latin typeface="Calibri"/>
                <a:cs typeface="Calibri"/>
              </a:rPr>
              <a:t>LSC social worker involvement</a:t>
            </a:r>
          </a:p>
          <a:p>
            <a:pPr>
              <a:buSzPct val="100000"/>
              <a:buFont typeface="Arial" panose="020B0604020202020204" pitchFamily="34" charset="0"/>
              <a:buChar char="•"/>
            </a:pPr>
            <a:endParaRPr lang="en-US" sz="3300" dirty="0">
              <a:latin typeface="Calibri"/>
              <a:cs typeface="Calibri"/>
            </a:endParaRPr>
          </a:p>
          <a:p>
            <a:pPr>
              <a:buSzPct val="100000"/>
              <a:buFont typeface="Arial" panose="020B0604020202020204" pitchFamily="34" charset="0"/>
              <a:buChar char="•"/>
            </a:pPr>
            <a:r>
              <a:rPr lang="en-US" sz="3300" b="1" dirty="0">
                <a:latin typeface="Calibri"/>
                <a:cs typeface="Calibri"/>
              </a:rPr>
              <a:t>Time</a:t>
            </a:r>
            <a:r>
              <a:rPr lang="en-US" sz="3300" dirty="0">
                <a:latin typeface="Calibri"/>
                <a:cs typeface="Calibri"/>
              </a:rPr>
              <a:t> — </a:t>
            </a:r>
            <a:r>
              <a:rPr lang="en-US" sz="3300" dirty="0" smtClean="0">
                <a:latin typeface="Calibri"/>
                <a:cs typeface="Calibri"/>
              </a:rPr>
              <a:t>Accept a case when it fits your schedule. Full scope representation vs. discreet projects</a:t>
            </a:r>
          </a:p>
          <a:p>
            <a:pPr marL="0" indent="0">
              <a:buNone/>
            </a:pPr>
            <a:endParaRPr lang="en-US" sz="3300" dirty="0" smtClean="0">
              <a:latin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a:defRPr>
                <a:latin typeface="Garamond"/>
                <a:ea typeface="Garamond"/>
                <a:cs typeface="Garamond"/>
                <a:sym typeface="Garamond"/>
              </a:defRPr>
            </a:pPr>
            <a:endParaRPr lang="en-US" b="1" dirty="0" smtClean="0">
              <a:latin typeface="Calibri"/>
              <a:ea typeface="Calibri"/>
              <a:cs typeface="Calibri"/>
            </a:endParaRPr>
          </a:p>
          <a:p>
            <a:pPr lvl="1">
              <a:defRPr>
                <a:latin typeface="Garamond"/>
                <a:ea typeface="Garamond"/>
                <a:cs typeface="Garamond"/>
                <a:sym typeface="Garamond"/>
              </a:defRPr>
            </a:pPr>
            <a:endParaRPr b="1" dirty="0">
              <a:latin typeface="Calibri"/>
              <a:ea typeface="Calibri"/>
              <a:cs typeface="Calibri"/>
            </a:endParaRPr>
          </a:p>
        </p:txBody>
      </p:sp>
    </p:spTree>
    <p:extLst>
      <p:ext uri="{BB962C8B-B14F-4D97-AF65-F5344CB8AC3E}">
        <p14:creationId xmlns:p14="http://schemas.microsoft.com/office/powerpoint/2010/main" val="340157656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a:latin typeface="Calibri"/>
                <a:ea typeface="Calibri"/>
                <a:cs typeface="Calibri"/>
              </a:rPr>
              <a:t>SIJS Continued </a:t>
            </a:r>
            <a:r>
              <a:rPr lang="en-US" dirty="0" smtClean="0">
                <a:latin typeface="Calibri"/>
                <a:ea typeface="Calibri"/>
                <a:cs typeface="Calibri"/>
              </a:rPr>
              <a:t>–</a:t>
            </a:r>
            <a:br>
              <a:rPr lang="en-US" dirty="0" smtClean="0">
                <a:latin typeface="Calibri"/>
                <a:ea typeface="Calibri"/>
                <a:cs typeface="Calibri"/>
              </a:rPr>
            </a:br>
            <a:r>
              <a:rPr lang="en-US" dirty="0" smtClean="0">
                <a:latin typeface="Calibri"/>
                <a:ea typeface="Calibri"/>
                <a:cs typeface="Calibri"/>
              </a:rPr>
              <a:t>Benefits of obtaining SIJS</a:t>
            </a:r>
            <a:endParaRPr dirty="0">
              <a:latin typeface="Calibri"/>
              <a:ea typeface="Calibri"/>
              <a:cs typeface="Calibri"/>
            </a:endParaRPr>
          </a:p>
        </p:txBody>
      </p:sp>
      <p:sp>
        <p:nvSpPr>
          <p:cNvPr id="90" name="Shape 90"/>
          <p:cNvSpPr>
            <a:spLocks noGrp="1"/>
          </p:cNvSpPr>
          <p:nvPr>
            <p:ph type="body" idx="4294967295"/>
          </p:nvPr>
        </p:nvSpPr>
        <p:spPr>
          <a:xfrm>
            <a:off x="838200" y="2362200"/>
            <a:ext cx="7693025" cy="4191000"/>
          </a:xfrm>
          <a:prstGeom prst="rect">
            <a:avLst/>
          </a:prstGeom>
          <a:extLst>
            <a:ext uri="{C572A759-6A51-4108-AA02-DFA0A04FC94B}">
              <ma14:wrappingTextBoxFlag xmlns="" xmlns:ma14="http://schemas.microsoft.com/office/mac/drawingml/2011/main" val="1"/>
            </a:ext>
          </a:extLst>
        </p:spPr>
        <p:txBody>
          <a:bodyPr>
            <a:noAutofit/>
          </a:bodyPr>
          <a:lstStyle/>
          <a:p>
            <a:pPr>
              <a:lnSpc>
                <a:spcPct val="110000"/>
              </a:lnSpc>
              <a:buSzPct val="100000"/>
              <a:buFont typeface="Calibri" panose="020F0502020204030204" pitchFamily="34" charset="0"/>
              <a:buChar char="•"/>
            </a:pPr>
            <a:r>
              <a:rPr lang="en-US" sz="1800" dirty="0">
                <a:latin typeface="Calibri"/>
                <a:ea typeface="ＭＳ Ｐゴシック" pitchFamily="34" charset="-128"/>
                <a:cs typeface="Calibri"/>
              </a:rPr>
              <a:t>Client </a:t>
            </a:r>
            <a:r>
              <a:rPr lang="en-US" sz="1800" dirty="0" smtClean="0">
                <a:latin typeface="Calibri"/>
                <a:ea typeface="ＭＳ Ｐゴシック" pitchFamily="34" charset="-128"/>
                <a:cs typeface="Calibri"/>
              </a:rPr>
              <a:t>immediately eligible to </a:t>
            </a:r>
            <a:r>
              <a:rPr lang="en-US" sz="1800" dirty="0">
                <a:latin typeface="Calibri"/>
                <a:ea typeface="ＭＳ Ｐゴシック" pitchFamily="34" charset="-128"/>
                <a:cs typeface="Calibri"/>
              </a:rPr>
              <a:t>apply for adjustment of status to become a permanent resident </a:t>
            </a:r>
            <a:r>
              <a:rPr lang="en-US" sz="1800" dirty="0" smtClean="0">
                <a:latin typeface="Calibri"/>
                <a:ea typeface="ＭＳ Ｐゴシック" pitchFamily="34" charset="-128"/>
                <a:cs typeface="Calibri"/>
              </a:rPr>
              <a:t>(but often subject to visa cap); citizenship eligibility five years later</a:t>
            </a:r>
          </a:p>
          <a:p>
            <a:pPr>
              <a:lnSpc>
                <a:spcPct val="110000"/>
              </a:lnSpc>
              <a:buSzPct val="100000"/>
              <a:buFont typeface="Calibri" panose="020F0502020204030204" pitchFamily="34" charset="0"/>
              <a:buChar char="•"/>
            </a:pPr>
            <a:r>
              <a:rPr lang="en-US" sz="1800" dirty="0" smtClean="0">
                <a:latin typeface="Calibri"/>
                <a:ea typeface="ＭＳ Ｐゴシック" pitchFamily="34" charset="-128"/>
                <a:cs typeface="Calibri"/>
              </a:rPr>
              <a:t>Once </a:t>
            </a:r>
            <a:r>
              <a:rPr lang="en-US" sz="1800" dirty="0">
                <a:latin typeface="Calibri"/>
                <a:ea typeface="ＭＳ Ｐゴシック" pitchFamily="34" charset="-128"/>
                <a:cs typeface="Calibri"/>
              </a:rPr>
              <a:t>client becomes a lawful permanent resident they are:</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Eligible for Social Security Number</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Able to work legally</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Able to travel outside of the United States (including to home country)</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Able to </a:t>
            </a:r>
            <a:r>
              <a:rPr lang="en-US" sz="1800" dirty="0" smtClean="0">
                <a:solidFill>
                  <a:schemeClr val="tx1"/>
                </a:solidFill>
                <a:latin typeface="Calibri"/>
                <a:ea typeface="ＭＳ Ｐゴシック" pitchFamily="34" charset="-128"/>
                <a:cs typeface="Calibri"/>
              </a:rPr>
              <a:t>obtain a regular </a:t>
            </a:r>
            <a:r>
              <a:rPr lang="en-US" sz="1800" dirty="0">
                <a:solidFill>
                  <a:schemeClr val="tx1"/>
                </a:solidFill>
                <a:latin typeface="Calibri"/>
                <a:ea typeface="ＭＳ Ｐゴシック" pitchFamily="34" charset="-128"/>
                <a:cs typeface="Calibri"/>
              </a:rPr>
              <a:t>driver’s license</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Eligible for FAFSA</a:t>
            </a:r>
          </a:p>
          <a:p>
            <a:pPr lvl="1">
              <a:lnSpc>
                <a:spcPct val="110000"/>
              </a:lnSpc>
              <a:buSzPct val="100000"/>
              <a:buFont typeface="Calibri" panose="020F0502020204030204" pitchFamily="34" charset="0"/>
              <a:buChar char="―"/>
            </a:pPr>
            <a:r>
              <a:rPr lang="en-US" sz="1800" dirty="0">
                <a:solidFill>
                  <a:schemeClr val="tx1"/>
                </a:solidFill>
                <a:latin typeface="Calibri"/>
                <a:ea typeface="ＭＳ Ｐゴシック" pitchFamily="34" charset="-128"/>
                <a:cs typeface="Calibri"/>
              </a:rPr>
              <a:t>Eligible for public </a:t>
            </a:r>
            <a:r>
              <a:rPr lang="en-US" sz="1800" dirty="0" smtClean="0">
                <a:solidFill>
                  <a:schemeClr val="tx1"/>
                </a:solidFill>
                <a:latin typeface="Calibri"/>
                <a:ea typeface="ＭＳ Ｐゴシック" pitchFamily="34" charset="-128"/>
                <a:cs typeface="Calibri"/>
              </a:rPr>
              <a:t>benefits</a:t>
            </a:r>
            <a:endParaRPr lang="en-US" sz="1800" dirty="0">
              <a:solidFill>
                <a:schemeClr val="tx1"/>
              </a:solidFill>
              <a:latin typeface="Calibri"/>
              <a:ea typeface="ＭＳ Ｐゴシック" pitchFamily="34" charset="-128"/>
              <a:cs typeface="Calibri"/>
            </a:endParaRPr>
          </a:p>
          <a:p>
            <a:pPr>
              <a:lnSpc>
                <a:spcPct val="110000"/>
              </a:lnSpc>
              <a:buSzPct val="100000"/>
              <a:buFont typeface="Calibri" panose="020F0502020204030204" pitchFamily="34" charset="0"/>
              <a:buChar char="•"/>
            </a:pPr>
            <a:r>
              <a:rPr lang="en-US" sz="1800" dirty="0" smtClean="0">
                <a:solidFill>
                  <a:schemeClr val="tx1"/>
                </a:solidFill>
                <a:latin typeface="Calibri"/>
                <a:ea typeface="ＭＳ Ｐゴシック" pitchFamily="34" charset="-128"/>
                <a:cs typeface="Calibri"/>
              </a:rPr>
              <a:t>May petition for relatives once LPR, but never either parent</a:t>
            </a:r>
          </a:p>
        </p:txBody>
      </p:sp>
    </p:spTree>
    <p:extLst>
      <p:ext uri="{BB962C8B-B14F-4D97-AF65-F5344CB8AC3E}">
        <p14:creationId xmlns:p14="http://schemas.microsoft.com/office/powerpoint/2010/main" val="273749137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Asylum</a:t>
            </a:r>
          </a:p>
        </p:txBody>
      </p:sp>
      <p:sp>
        <p:nvSpPr>
          <p:cNvPr id="90" name="Shape 90"/>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a:lnSpc>
                <a:spcPct val="90000"/>
              </a:lnSpc>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Must be a victim of past persecution or have a well-founded fear of future persecution </a:t>
            </a:r>
            <a:r>
              <a:rPr u="sng" dirty="0">
                <a:latin typeface="Calibri"/>
                <a:ea typeface="Calibri"/>
                <a:cs typeface="Calibri"/>
              </a:rPr>
              <a:t>based on race, religion, political opinion, nationality or membership in a particular social </a:t>
            </a:r>
            <a:r>
              <a:rPr u="sng" dirty="0" smtClean="0">
                <a:latin typeface="Calibri"/>
                <a:ea typeface="Calibri"/>
                <a:cs typeface="Calibri"/>
              </a:rPr>
              <a:t>group</a:t>
            </a:r>
            <a:r>
              <a:rPr lang="en-US" dirty="0">
                <a:latin typeface="Calibri"/>
                <a:ea typeface="Calibri"/>
                <a:cs typeface="Calibri"/>
              </a:rPr>
              <a:t> </a:t>
            </a:r>
            <a:r>
              <a:rPr lang="en-US" dirty="0" smtClean="0">
                <a:latin typeface="Calibri"/>
                <a:ea typeface="Calibri"/>
                <a:cs typeface="Calibri"/>
              </a:rPr>
              <a:t>INA </a:t>
            </a:r>
            <a:r>
              <a:rPr lang="en-US" dirty="0">
                <a:latin typeface="Calibri"/>
                <a:ea typeface="Calibri"/>
                <a:cs typeface="Calibri"/>
              </a:rPr>
              <a:t>§ </a:t>
            </a:r>
            <a:r>
              <a:rPr lang="en-US" dirty="0" smtClean="0">
                <a:latin typeface="Calibri"/>
                <a:ea typeface="Calibri"/>
                <a:cs typeface="Calibri"/>
              </a:rPr>
              <a:t>101(a)(42)(A)</a:t>
            </a:r>
            <a:endParaRPr u="sng" dirty="0">
              <a:latin typeface="Calibri"/>
              <a:ea typeface="Calibri"/>
              <a:cs typeface="Calibri"/>
            </a:endParaRPr>
          </a:p>
          <a:p>
            <a:pPr>
              <a:lnSpc>
                <a:spcPct val="90000"/>
              </a:lnSpc>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Persecution must be by government or group the government is unwilling or unable to control </a:t>
            </a:r>
            <a:endParaRPr lang="en-US" dirty="0" smtClean="0">
              <a:latin typeface="Calibri"/>
              <a:ea typeface="Calibri"/>
              <a:cs typeface="Calibri"/>
            </a:endParaRPr>
          </a:p>
          <a:p>
            <a:pPr>
              <a:lnSpc>
                <a:spcPct val="90000"/>
              </a:lnSpc>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Cannot relocate</a:t>
            </a:r>
            <a:endParaRPr dirty="0">
              <a:latin typeface="Calibri"/>
              <a:ea typeface="Calibri"/>
              <a:cs typeface="Calibri"/>
            </a:endParaRPr>
          </a:p>
          <a:p>
            <a:pPr>
              <a:lnSpc>
                <a:spcPct val="90000"/>
              </a:lnSpc>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Note: One-</a:t>
            </a:r>
            <a:r>
              <a:rPr dirty="0" smtClean="0">
                <a:latin typeface="Calibri"/>
                <a:ea typeface="Calibri"/>
                <a:cs typeface="Calibri"/>
              </a:rPr>
              <a:t>year </a:t>
            </a:r>
            <a:r>
              <a:rPr dirty="0">
                <a:latin typeface="Calibri"/>
                <a:ea typeface="Calibri"/>
                <a:cs typeface="Calibri"/>
              </a:rPr>
              <a:t>filing deadline </a:t>
            </a:r>
            <a:r>
              <a:rPr dirty="0" smtClean="0">
                <a:latin typeface="Calibri"/>
                <a:ea typeface="Calibri"/>
                <a:cs typeface="Calibri"/>
              </a:rPr>
              <a:t>(after </a:t>
            </a:r>
            <a:r>
              <a:rPr dirty="0">
                <a:latin typeface="Calibri"/>
                <a:ea typeface="Calibri"/>
                <a:cs typeface="Calibri"/>
              </a:rPr>
              <a:t>entering the U.S., though time before 18 doesn’t </a:t>
            </a:r>
            <a:r>
              <a:rPr lang="en-US" dirty="0" smtClean="0">
                <a:latin typeface="Calibri"/>
                <a:ea typeface="Calibri"/>
                <a:cs typeface="Calibri"/>
              </a:rPr>
              <a:t>all count</a:t>
            </a:r>
            <a:r>
              <a:rPr dirty="0" smtClean="0">
                <a:latin typeface="Calibri"/>
                <a:ea typeface="Calibri"/>
                <a:cs typeface="Calibri"/>
              </a:rPr>
              <a:t>, </a:t>
            </a:r>
            <a:r>
              <a:rPr dirty="0">
                <a:latin typeface="Calibri"/>
                <a:ea typeface="Calibri"/>
                <a:cs typeface="Calibri"/>
              </a:rPr>
              <a:t>and the bar doesn’t apply to unaccompanied children</a:t>
            </a:r>
            <a:r>
              <a:rPr dirty="0" smtClean="0">
                <a:latin typeface="Calibri"/>
                <a:ea typeface="Calibri"/>
                <a:cs typeface="Calibri"/>
              </a:rPr>
              <a:t>)</a:t>
            </a:r>
            <a:endParaRPr lang="en-US" dirty="0" smtClean="0">
              <a:latin typeface="Calibri"/>
              <a:ea typeface="Calibri"/>
              <a:cs typeface="Calibri"/>
            </a:endParaRPr>
          </a:p>
          <a:p>
            <a:pPr lvl="1">
              <a:lnSpc>
                <a:spcPct val="90000"/>
              </a:lnSpc>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TVPRA § 235(d)(7)(A)</a:t>
            </a:r>
            <a:endParaRPr dirty="0">
              <a:latin typeface="Calibri"/>
              <a:ea typeface="Calibri"/>
              <a:cs typeface="Calibri"/>
            </a:endParaRPr>
          </a:p>
        </p:txBody>
      </p:sp>
    </p:spTree>
    <p:extLst>
      <p:ext uri="{BB962C8B-B14F-4D97-AF65-F5344CB8AC3E}">
        <p14:creationId xmlns:p14="http://schemas.microsoft.com/office/powerpoint/2010/main" val="82633624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smtClean="0">
                <a:latin typeface="Calibri"/>
                <a:ea typeface="Calibri"/>
                <a:cs typeface="Calibri"/>
              </a:rPr>
              <a:t>Asylum (continued)</a:t>
            </a:r>
            <a:endParaRPr dirty="0">
              <a:latin typeface="Calibri"/>
              <a:ea typeface="Calibri"/>
              <a:cs typeface="Calibri"/>
            </a:endParaRPr>
          </a:p>
        </p:txBody>
      </p:sp>
      <p:sp>
        <p:nvSpPr>
          <p:cNvPr id="93" name="Shape 93"/>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Unaccompanied children may apply affirmatively with USCIS even if in removal proceedings – huge benefit</a:t>
            </a: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Process:</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Submit Form I-589 application for asylum to San Francisco Asylum Office (part of USCIS)</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Wait for an interview </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Prior to interview, submit declaration, supporting evidence, country conditions research, and any psychological evaluation</a:t>
            </a:r>
          </a:p>
          <a:p>
            <a:pPr lvl="1">
              <a:spcBef>
                <a:spcPts val="500"/>
              </a:spcBef>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If denied &gt; referred to immigration court</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lang="en-US" dirty="0">
                <a:latin typeface="Calibri"/>
                <a:ea typeface="Calibri"/>
                <a:cs typeface="Calibri"/>
              </a:rPr>
              <a:t>Asylum (continued)</a:t>
            </a:r>
            <a:endParaRPr dirty="0">
              <a:latin typeface="Calibri"/>
              <a:ea typeface="Calibri"/>
              <a:cs typeface="Calibri"/>
            </a:endParaRPr>
          </a:p>
        </p:txBody>
      </p:sp>
      <p:sp>
        <p:nvSpPr>
          <p:cNvPr id="93" name="Shape 93"/>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Rapidly evolving policies and case law</a:t>
            </a:r>
          </a:p>
          <a:p>
            <a:pPr lvl="1">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First In, First Out</a:t>
            </a:r>
          </a:p>
          <a:p>
            <a:pPr lvl="1">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Gang-based cases</a:t>
            </a:r>
          </a:p>
          <a:p>
            <a:pPr lvl="1">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Domestic violence and child abuse cases</a:t>
            </a:r>
          </a:p>
          <a:p>
            <a:pPr lvl="2">
              <a:spcBef>
                <a:spcPts val="500"/>
              </a:spcBef>
              <a:spcAft>
                <a:spcPts val="600"/>
              </a:spcAft>
              <a:buSzPct val="100000"/>
              <a:buFont typeface="Courier New" panose="02070309020205020404" pitchFamily="49" charset="0"/>
              <a:buChar char="o"/>
              <a:defRPr sz="2400">
                <a:latin typeface="Garamond"/>
                <a:ea typeface="Garamond"/>
                <a:cs typeface="Garamond"/>
                <a:sym typeface="Garamond"/>
              </a:defRPr>
            </a:pPr>
            <a:r>
              <a:rPr lang="en-US" i="1" dirty="0" smtClean="0">
                <a:latin typeface="Calibri"/>
                <a:ea typeface="Calibri"/>
                <a:cs typeface="Calibri"/>
              </a:rPr>
              <a:t>Matter of A-B-, 27 I&amp;N Dec. 316 (A.G. 2018)</a:t>
            </a:r>
          </a:p>
          <a:p>
            <a:pPr lvl="1">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Challenging, but there is hope!</a:t>
            </a:r>
          </a:p>
          <a:p>
            <a:pPr>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dirty="0" smtClean="0">
                <a:latin typeface="Calibri"/>
                <a:ea typeface="Calibri"/>
                <a:cs typeface="Calibri"/>
              </a:rPr>
              <a:t>LSC and the pro bono attorneys we partner with have access to a wealth of resources in these cases through the Center for Gender and Refugee Studies (CGRS) at UC Hastings</a:t>
            </a:r>
          </a:p>
          <a:p>
            <a:pPr lvl="2">
              <a:spcBef>
                <a:spcPts val="500"/>
              </a:spcBef>
              <a:defRPr sz="2400">
                <a:latin typeface="Garamond"/>
                <a:ea typeface="Garamond"/>
                <a:cs typeface="Garamond"/>
                <a:sym typeface="Garamond"/>
              </a:defRPr>
            </a:pPr>
            <a:endParaRPr lang="en-US" i="1" dirty="0" smtClean="0">
              <a:latin typeface="Calibri"/>
              <a:ea typeface="Calibri"/>
              <a:cs typeface="Calibri"/>
            </a:endParaRPr>
          </a:p>
        </p:txBody>
      </p:sp>
    </p:spTree>
    <p:extLst>
      <p:ext uri="{BB962C8B-B14F-4D97-AF65-F5344CB8AC3E}">
        <p14:creationId xmlns:p14="http://schemas.microsoft.com/office/powerpoint/2010/main" val="258753530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a:defRPr>
                <a:latin typeface="Garamond"/>
                <a:ea typeface="Garamond"/>
                <a:cs typeface="Garamond"/>
                <a:sym typeface="Garamond"/>
              </a:defRPr>
            </a:lvl1pPr>
          </a:lstStyle>
          <a:p>
            <a:r>
              <a:rPr lang="en-US" dirty="0">
                <a:latin typeface="Calibri"/>
                <a:ea typeface="Calibri"/>
                <a:cs typeface="Calibri"/>
              </a:rPr>
              <a:t>Asylum (continued</a:t>
            </a:r>
            <a:r>
              <a:rPr lang="en-US" dirty="0" smtClean="0">
                <a:latin typeface="Calibri"/>
                <a:ea typeface="Calibri"/>
                <a:cs typeface="Calibri"/>
              </a:rPr>
              <a:t>)</a:t>
            </a:r>
            <a:br>
              <a:rPr lang="en-US" dirty="0" smtClean="0">
                <a:latin typeface="Calibri"/>
                <a:ea typeface="Calibri"/>
                <a:cs typeface="Calibri"/>
              </a:rPr>
            </a:br>
            <a:r>
              <a:rPr lang="en-US" dirty="0" smtClean="0">
                <a:latin typeface="Calibri"/>
                <a:ea typeface="Calibri"/>
                <a:cs typeface="Calibri"/>
              </a:rPr>
              <a:t>Benefits</a:t>
            </a:r>
            <a:endParaRPr dirty="0">
              <a:latin typeface="Calibri"/>
              <a:ea typeface="Calibri"/>
              <a:cs typeface="Calibri"/>
            </a:endParaRPr>
          </a:p>
        </p:txBody>
      </p:sp>
      <p:sp>
        <p:nvSpPr>
          <p:cNvPr id="93" name="Shape 93"/>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fontScale="92500"/>
          </a:bodyPr>
          <a:lstStyle/>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Eligible to apply for a work permit after application pending for 150 days</a:t>
            </a:r>
          </a:p>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Eligible to </a:t>
            </a:r>
            <a:r>
              <a:rPr lang="en-US" sz="2000" dirty="0">
                <a:latin typeface="Calibri"/>
                <a:ea typeface="ＭＳ Ｐゴシック" pitchFamily="34" charset="-128"/>
                <a:cs typeface="Calibri"/>
              </a:rPr>
              <a:t>apply for adjustment of </a:t>
            </a:r>
            <a:r>
              <a:rPr lang="en-US" sz="2000" dirty="0" smtClean="0">
                <a:latin typeface="Calibri"/>
                <a:ea typeface="ＭＳ Ｐゴシック" pitchFamily="34" charset="-128"/>
                <a:cs typeface="Calibri"/>
              </a:rPr>
              <a:t>status (</a:t>
            </a:r>
            <a:r>
              <a:rPr lang="en-US" sz="2000" dirty="0">
                <a:latin typeface="Calibri"/>
                <a:ea typeface="ＭＳ Ｐゴシック" pitchFamily="34" charset="-128"/>
                <a:cs typeface="Calibri"/>
              </a:rPr>
              <a:t>g</a:t>
            </a:r>
            <a:r>
              <a:rPr lang="en-US" sz="2000" dirty="0" smtClean="0">
                <a:latin typeface="Calibri"/>
                <a:ea typeface="ＭＳ Ｐゴシック" pitchFamily="34" charset="-128"/>
                <a:cs typeface="Calibri"/>
              </a:rPr>
              <a:t>reen card) after one year of asylum status, and citizenship four years after that</a:t>
            </a:r>
          </a:p>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Cash and medical benefits for first eight months of </a:t>
            </a:r>
            <a:r>
              <a:rPr lang="en-US" sz="2000" dirty="0" err="1" smtClean="0">
                <a:latin typeface="Calibri"/>
                <a:ea typeface="ＭＳ Ｐゴシック" pitchFamily="34" charset="-128"/>
                <a:cs typeface="Calibri"/>
              </a:rPr>
              <a:t>asylee</a:t>
            </a:r>
            <a:r>
              <a:rPr lang="en-US" sz="2000" dirty="0" smtClean="0">
                <a:latin typeface="Calibri"/>
                <a:ea typeface="ＭＳ Ｐゴシック" pitchFamily="34" charset="-128"/>
                <a:cs typeface="Calibri"/>
              </a:rPr>
              <a:t> status</a:t>
            </a:r>
          </a:p>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Job training and counseling </a:t>
            </a:r>
          </a:p>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May include spouse and unmarried children under 21 as derivatives on asylum application; may also petition for parents and siblings after adjustment</a:t>
            </a:r>
          </a:p>
          <a:p>
            <a:pPr>
              <a:lnSpc>
                <a:spcPct val="110000"/>
              </a:lnSpc>
              <a:buSzPct val="100000"/>
              <a:buFont typeface="Arial" panose="020B0604020202020204" pitchFamily="34" charset="0"/>
              <a:buChar char="•"/>
            </a:pPr>
            <a:r>
              <a:rPr lang="en-US" sz="2000" dirty="0" smtClean="0">
                <a:latin typeface="Calibri"/>
                <a:ea typeface="ＭＳ Ｐゴシック" pitchFamily="34" charset="-128"/>
                <a:cs typeface="Calibri"/>
              </a:rPr>
              <a:t>Note: should </a:t>
            </a:r>
            <a:r>
              <a:rPr lang="en-US" sz="2000" u="sng" dirty="0" smtClean="0">
                <a:latin typeface="Calibri"/>
                <a:ea typeface="ＭＳ Ｐゴシック" pitchFamily="34" charset="-128"/>
                <a:cs typeface="Calibri"/>
              </a:rPr>
              <a:t>not</a:t>
            </a:r>
            <a:r>
              <a:rPr lang="en-US" sz="2000" dirty="0" smtClean="0">
                <a:latin typeface="Calibri"/>
                <a:ea typeface="ＭＳ Ｐゴシック" pitchFamily="34" charset="-128"/>
                <a:cs typeface="Calibri"/>
              </a:rPr>
              <a:t> travel back to home country until becoming a U.S. citizen</a:t>
            </a:r>
            <a:endParaRPr lang="en-US" sz="2000" dirty="0">
              <a:latin typeface="Calibri"/>
              <a:ea typeface="ＭＳ Ｐゴシック" pitchFamily="34" charset="-128"/>
              <a:cs typeface="Calibri"/>
            </a:endParaRPr>
          </a:p>
          <a:p>
            <a:pPr marL="914400" lvl="2" indent="0">
              <a:spcBef>
                <a:spcPts val="500"/>
              </a:spcBef>
              <a:buNone/>
              <a:defRPr sz="2400">
                <a:latin typeface="Garamond"/>
                <a:ea typeface="Garamond"/>
                <a:cs typeface="Garamond"/>
                <a:sym typeface="Garamond"/>
              </a:defRPr>
            </a:pPr>
            <a:endParaRPr lang="en-US" i="1" dirty="0" smtClean="0">
              <a:latin typeface="Calibri"/>
              <a:ea typeface="Calibri"/>
              <a:cs typeface="Calibri"/>
            </a:endParaRPr>
          </a:p>
        </p:txBody>
      </p:sp>
    </p:spTree>
    <p:extLst>
      <p:ext uri="{BB962C8B-B14F-4D97-AF65-F5344CB8AC3E}">
        <p14:creationId xmlns:p14="http://schemas.microsoft.com/office/powerpoint/2010/main" val="243722328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T (trafficking) Visa</a:t>
            </a:r>
          </a:p>
        </p:txBody>
      </p:sp>
      <p:sp>
        <p:nvSpPr>
          <p:cNvPr id="93" name="Shape 93"/>
          <p:cNvSpPr>
            <a:spLocks noGrp="1"/>
          </p:cNvSpPr>
          <p:nvPr>
            <p:ph type="body" idx="4294967295"/>
          </p:nvPr>
        </p:nvSpPr>
        <p:spPr>
          <a:xfrm>
            <a:off x="838200" y="2362200"/>
            <a:ext cx="7693025" cy="4038600"/>
          </a:xfrm>
          <a:prstGeom prst="rect">
            <a:avLst/>
          </a:prstGeom>
          <a:extLst>
            <a:ext uri="{C572A759-6A51-4108-AA02-DFA0A04FC94B}">
              <ma14:wrappingTextBoxFlag xmlns="" xmlns:ma14="http://schemas.microsoft.com/office/mac/drawingml/2011/main" val="1"/>
            </a:ext>
          </a:extLst>
        </p:spPr>
        <p:txBody>
          <a:bodyPr>
            <a:normAutofit/>
          </a:bodyPr>
          <a:lstStyle/>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Victim of sex trafficking </a:t>
            </a:r>
            <a:r>
              <a:rPr u="sng" dirty="0">
                <a:latin typeface="Calibri"/>
                <a:ea typeface="Calibri"/>
                <a:cs typeface="Calibri"/>
              </a:rPr>
              <a:t>or</a:t>
            </a:r>
            <a:r>
              <a:rPr dirty="0">
                <a:latin typeface="Calibri"/>
                <a:ea typeface="Calibri"/>
                <a:cs typeface="Calibri"/>
              </a:rPr>
              <a:t> labor trafficking</a:t>
            </a: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Sex </a:t>
            </a:r>
            <a:r>
              <a:rPr dirty="0" smtClean="0">
                <a:latin typeface="Calibri"/>
                <a:ea typeface="Calibri"/>
                <a:cs typeface="Calibri"/>
              </a:rPr>
              <a:t>trafficking</a:t>
            </a:r>
            <a:r>
              <a:rPr lang="en-US" dirty="0" smtClean="0">
                <a:latin typeface="Calibri"/>
                <a:ea typeface="Calibri"/>
                <a:cs typeface="Calibri"/>
              </a:rPr>
              <a:t>:</a:t>
            </a:r>
            <a:r>
              <a:rPr dirty="0" smtClean="0">
                <a:latin typeface="Calibri"/>
                <a:ea typeface="Calibri"/>
                <a:cs typeface="Calibri"/>
              </a:rPr>
              <a:t> </a:t>
            </a:r>
            <a:r>
              <a:rPr dirty="0">
                <a:latin typeface="Calibri"/>
                <a:ea typeface="Calibri"/>
                <a:cs typeface="Calibri"/>
              </a:rPr>
              <a:t>a commercial sex act is induced by force, fraud or coercion </a:t>
            </a:r>
            <a:r>
              <a:rPr u="sng" dirty="0">
                <a:latin typeface="Calibri"/>
                <a:ea typeface="Calibri"/>
                <a:cs typeface="Calibri"/>
              </a:rPr>
              <a:t>or</a:t>
            </a:r>
            <a:r>
              <a:rPr dirty="0">
                <a:latin typeface="Calibri"/>
                <a:ea typeface="Calibri"/>
                <a:cs typeface="Calibri"/>
              </a:rPr>
              <a:t> in which the person has not yet obtained 18 years of age.</a:t>
            </a:r>
          </a:p>
          <a:p>
            <a:pPr>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Labor </a:t>
            </a:r>
            <a:r>
              <a:rPr dirty="0" smtClean="0">
                <a:latin typeface="Calibri"/>
                <a:ea typeface="Calibri"/>
                <a:cs typeface="Calibri"/>
              </a:rPr>
              <a:t>trafficking</a:t>
            </a:r>
            <a:r>
              <a:rPr lang="en-US" dirty="0" smtClean="0">
                <a:latin typeface="Calibri"/>
                <a:ea typeface="Calibri"/>
                <a:cs typeface="Calibri"/>
              </a:rPr>
              <a:t>:</a:t>
            </a:r>
            <a:r>
              <a:rPr dirty="0" smtClean="0">
                <a:latin typeface="Calibri"/>
                <a:ea typeface="Calibri"/>
                <a:cs typeface="Calibri"/>
              </a:rPr>
              <a:t> </a:t>
            </a:r>
            <a:r>
              <a:rPr dirty="0">
                <a:latin typeface="Calibri"/>
                <a:ea typeface="Calibri"/>
                <a:cs typeface="Calibri"/>
              </a:rPr>
              <a:t>the recruitment, harboring, transportation, provision or obtaining of a person for labor or services through the use of force, fraud, or coercion for the purpose of subjection to involuntary servitude or debt </a:t>
            </a:r>
            <a:r>
              <a:rPr dirty="0" smtClean="0">
                <a:latin typeface="Calibri"/>
                <a:ea typeface="Calibri"/>
                <a:cs typeface="Calibri"/>
              </a:rPr>
              <a:t>bondage</a:t>
            </a:r>
            <a:endParaRPr lang="en-US" dirty="0" smtClean="0">
              <a:latin typeface="Calibri"/>
              <a:ea typeface="Calibri"/>
              <a:cs typeface="Calibri"/>
            </a:endParaRPr>
          </a:p>
          <a:p>
            <a:pPr>
              <a:spcBef>
                <a:spcPts val="50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Physical presence in the U.S. is on account of trafficking</a:t>
            </a:r>
            <a:endParaRPr dirty="0">
              <a:latin typeface="Calibri"/>
              <a:ea typeface="Calibri"/>
              <a:cs typeface="Calibri"/>
            </a:endParaRPr>
          </a:p>
        </p:txBody>
      </p:sp>
    </p:spTree>
    <p:extLst>
      <p:ext uri="{BB962C8B-B14F-4D97-AF65-F5344CB8AC3E}">
        <p14:creationId xmlns:p14="http://schemas.microsoft.com/office/powerpoint/2010/main" val="101673611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U Visa (victim of crime)</a:t>
            </a:r>
          </a:p>
        </p:txBody>
      </p:sp>
      <p:sp>
        <p:nvSpPr>
          <p:cNvPr id="96" name="Shape 96"/>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fontScale="92500" lnSpcReduction="20000"/>
          </a:bodyPr>
          <a:lstStyle/>
          <a:p>
            <a:pPr>
              <a:buSzPct val="100000"/>
              <a:buFont typeface="Arial" panose="020B0604020202020204" pitchFamily="34" charset="0"/>
              <a:buChar char="•"/>
              <a:defRPr>
                <a:latin typeface="Garamond"/>
                <a:ea typeface="Garamond"/>
                <a:cs typeface="Garamond"/>
                <a:sym typeface="Garamond"/>
              </a:defRPr>
            </a:pPr>
            <a:r>
              <a:rPr dirty="0">
                <a:latin typeface="Calibri"/>
                <a:ea typeface="Calibri"/>
                <a:cs typeface="Calibri"/>
              </a:rPr>
              <a:t>Suffered substantial physical or mental abuse as a result of having been a victim of certain serious crimes which took place in the United </a:t>
            </a:r>
            <a:r>
              <a:rPr dirty="0" smtClean="0">
                <a:latin typeface="Calibri"/>
                <a:ea typeface="Calibri"/>
                <a:cs typeface="Calibri"/>
              </a:rPr>
              <a:t>States</a:t>
            </a:r>
            <a:endParaRPr lang="en-US" dirty="0" smtClean="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endParaRPr dirty="0">
              <a:latin typeface="Calibri"/>
              <a:ea typeface="Calibri"/>
              <a:cs typeface="Calibri"/>
            </a:endParaRPr>
          </a:p>
          <a:p>
            <a:pPr>
              <a:buSzPct val="100000"/>
              <a:buFont typeface="Arial" panose="020B0604020202020204" pitchFamily="34" charset="0"/>
              <a:buChar char="•"/>
              <a:defRPr>
                <a:latin typeface="Garamond"/>
                <a:ea typeface="Garamond"/>
                <a:cs typeface="Garamond"/>
                <a:sym typeface="Garamond"/>
              </a:defRPr>
            </a:pPr>
            <a:r>
              <a:rPr dirty="0">
                <a:latin typeface="Calibri"/>
                <a:ea typeface="Calibri"/>
                <a:cs typeface="Calibri"/>
              </a:rPr>
              <a:t>Possesses information concerning the crime and helpful in the investigation or prosecution</a:t>
            </a:r>
          </a:p>
          <a:p>
            <a:pPr lvl="1">
              <a:spcBef>
                <a:spcPts val="0"/>
              </a:spcBef>
              <a:buSzPct val="100000"/>
              <a:buFont typeface="Calibri" panose="020F0502020204030204" pitchFamily="34" charset="0"/>
              <a:buChar char="―"/>
              <a:defRPr sz="2400">
                <a:latin typeface="Garamond"/>
                <a:ea typeface="Garamond"/>
                <a:cs typeface="Garamond"/>
                <a:sym typeface="Garamond"/>
              </a:defRPr>
            </a:pPr>
            <a:r>
              <a:rPr dirty="0">
                <a:latin typeface="Calibri"/>
                <a:ea typeface="Calibri"/>
                <a:cs typeface="Calibri"/>
              </a:rPr>
              <a:t>Must report crime to law enforcement and follow up on requests for help in the investigation or </a:t>
            </a:r>
            <a:r>
              <a:rPr dirty="0" smtClean="0">
                <a:latin typeface="Calibri"/>
                <a:ea typeface="Calibri"/>
                <a:cs typeface="Calibri"/>
              </a:rPr>
              <a:t>prosecution</a:t>
            </a:r>
            <a:endParaRPr lang="en-US" dirty="0" smtClean="0">
              <a:latin typeface="Calibri"/>
              <a:ea typeface="Calibri"/>
              <a:cs typeface="Calibri"/>
            </a:endParaRPr>
          </a:p>
          <a:p>
            <a:pPr lvl="1">
              <a:spcBef>
                <a:spcPts val="0"/>
              </a:spcBef>
              <a:buSzPct val="100000"/>
              <a:buFont typeface="Arial" panose="020B0604020202020204" pitchFamily="34" charset="0"/>
              <a:buChar char="•"/>
              <a:defRPr sz="2400">
                <a:latin typeface="Garamond"/>
                <a:ea typeface="Garamond"/>
                <a:cs typeface="Garamond"/>
                <a:sym typeface="Garamond"/>
              </a:defRPr>
            </a:pPr>
            <a:endParaRPr lang="en-US" dirty="0" smtClean="0">
              <a:latin typeface="Calibri"/>
              <a:ea typeface="Calibri"/>
              <a:cs typeface="Calibri"/>
            </a:endParaRPr>
          </a:p>
          <a:p>
            <a:pPr marL="352425">
              <a:spcBef>
                <a:spcPts val="0"/>
              </a:spcBef>
              <a:buSzPct val="100000"/>
              <a:buFont typeface="Arial" panose="020B0604020202020204" pitchFamily="34" charset="0"/>
              <a:buChar char="•"/>
              <a:defRPr sz="2400">
                <a:latin typeface="Garamond"/>
                <a:ea typeface="Garamond"/>
                <a:cs typeface="Garamond"/>
                <a:sym typeface="Garamond"/>
              </a:defRPr>
            </a:pPr>
            <a:r>
              <a:rPr lang="en-US" dirty="0" smtClean="0">
                <a:latin typeface="Calibri"/>
                <a:ea typeface="Calibri"/>
                <a:cs typeface="Calibri"/>
              </a:rPr>
              <a:t>Process involves obtaining a certification from law enforcement and filing forms with USCIS </a:t>
            </a:r>
            <a:endParaRPr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fontScale="90000"/>
          </a:bodyPr>
          <a:lstStyle>
            <a:lvl1pPr defTabSz="896111">
              <a:defRPr sz="3528">
                <a:latin typeface="Garamond"/>
                <a:ea typeface="Garamond"/>
                <a:cs typeface="Garamond"/>
                <a:sym typeface="Garamond"/>
              </a:defRPr>
            </a:lvl1pPr>
          </a:lstStyle>
          <a:p>
            <a:r>
              <a:rPr dirty="0">
                <a:latin typeface="Calibri"/>
                <a:ea typeface="Calibri"/>
                <a:cs typeface="Calibri"/>
              </a:rPr>
              <a:t>Deferred Action for Childhood Arrivals (DACA)</a:t>
            </a:r>
          </a:p>
        </p:txBody>
      </p:sp>
      <p:sp>
        <p:nvSpPr>
          <p:cNvPr id="120" name="Shape 120"/>
          <p:cNvSpPr>
            <a:spLocks noGrp="1"/>
          </p:cNvSpPr>
          <p:nvPr>
            <p:ph type="body" idx="4294967295"/>
          </p:nvPr>
        </p:nvSpPr>
        <p:spPr>
          <a:xfrm>
            <a:off x="838200" y="2362200"/>
            <a:ext cx="7693025" cy="39624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361188">
              <a:buSzPct val="100000"/>
              <a:buFont typeface="Arial" panose="020B0604020202020204" pitchFamily="34" charset="0"/>
              <a:buChar char="•"/>
            </a:pPr>
            <a:r>
              <a:rPr lang="en-US" sz="2400" dirty="0" smtClean="0">
                <a:latin typeface="Georgia" panose="02040502050405020303" pitchFamily="18" charset="0"/>
              </a:rPr>
              <a:t>Created by the Obama </a:t>
            </a:r>
            <a:r>
              <a:rPr lang="en-US" sz="2400" dirty="0">
                <a:latin typeface="Georgia" panose="02040502050405020303" pitchFamily="18" charset="0"/>
              </a:rPr>
              <a:t>administration in June 2012, DACA allows certain undocumented immigrants who entered the U.S. as minors to receive a renewable two year deferred action from immigration proceedings (deportation) and a work </a:t>
            </a:r>
            <a:r>
              <a:rPr lang="en-US" sz="2400" dirty="0" smtClean="0">
                <a:latin typeface="Georgia" panose="02040502050405020303" pitchFamily="18" charset="0"/>
              </a:rPr>
              <a:t>permit</a:t>
            </a:r>
          </a:p>
          <a:p>
            <a:pPr marL="361188">
              <a:buSzPct val="100000"/>
              <a:buFont typeface="Arial" panose="020B0604020202020204" pitchFamily="34" charset="0"/>
              <a:buChar char="•"/>
            </a:pPr>
            <a:endParaRPr lang="en-US" sz="2400" dirty="0">
              <a:latin typeface="Georgia" panose="02040502050405020303" pitchFamily="18" charset="0"/>
            </a:endParaRPr>
          </a:p>
          <a:p>
            <a:pPr marL="361188">
              <a:buSzPct val="100000"/>
              <a:buFont typeface="Arial" panose="020B0604020202020204" pitchFamily="34" charset="0"/>
              <a:buChar char="•"/>
            </a:pPr>
            <a:r>
              <a:rPr lang="en-US" sz="2400" dirty="0" smtClean="0">
                <a:latin typeface="Georgia" panose="02040502050405020303" pitchFamily="18" charset="0"/>
              </a:rPr>
              <a:t>Requirements include continuous presence in the U.S. since June 2007</a:t>
            </a:r>
          </a:p>
          <a:p>
            <a:pPr marL="361188">
              <a:buSzPct val="100000"/>
              <a:buFont typeface="Arial" panose="020B0604020202020204" pitchFamily="34" charset="0"/>
              <a:buChar char="•"/>
            </a:pPr>
            <a:endParaRPr lang="en-US" sz="2400" dirty="0" smtClean="0">
              <a:latin typeface="Georgia" panose="02040502050405020303" pitchFamily="18" charset="0"/>
            </a:endParaRPr>
          </a:p>
          <a:p>
            <a:pPr marL="361188">
              <a:buSzPct val="100000"/>
              <a:buFont typeface="Arial" panose="020B0604020202020204" pitchFamily="34" charset="0"/>
              <a:buChar char="•"/>
            </a:pPr>
            <a:r>
              <a:rPr lang="en-US" sz="2400" dirty="0" smtClean="0">
                <a:latin typeface="Georgia" panose="02040502050405020303" pitchFamily="18" charset="0"/>
              </a:rPr>
              <a:t>No pathway to legal permanent residency/citizenship</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Violence Against Woman Act (VAWA)</a:t>
            </a:r>
          </a:p>
        </p:txBody>
      </p:sp>
      <p:sp>
        <p:nvSpPr>
          <p:cNvPr id="99" name="Shape 99"/>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buSzPct val="100000"/>
              <a:buFont typeface="Arial" panose="020B0604020202020204" pitchFamily="34" charset="0"/>
              <a:buChar char="•"/>
              <a:defRPr>
                <a:latin typeface="Garamond"/>
                <a:ea typeface="Garamond"/>
                <a:cs typeface="Garamond"/>
                <a:sym typeface="Garamond"/>
              </a:defRPr>
            </a:pPr>
            <a:r>
              <a:rPr dirty="0">
                <a:latin typeface="Calibri"/>
                <a:ea typeface="Calibri"/>
                <a:cs typeface="Calibri"/>
              </a:rPr>
              <a:t>Victim of abuse by parent or step parent or child of victim of domestic violence by spouse</a:t>
            </a:r>
          </a:p>
          <a:p>
            <a:pPr>
              <a:buSzPct val="100000"/>
              <a:buFont typeface="Arial" panose="020B0604020202020204" pitchFamily="34" charset="0"/>
              <a:buChar char="•"/>
              <a:defRPr>
                <a:latin typeface="Garamond"/>
                <a:ea typeface="Garamond"/>
                <a:cs typeface="Garamond"/>
                <a:sym typeface="Garamond"/>
              </a:defRPr>
            </a:pPr>
            <a:r>
              <a:rPr dirty="0">
                <a:latin typeface="Calibri"/>
                <a:ea typeface="Calibri"/>
                <a:cs typeface="Calibri"/>
              </a:rPr>
              <a:t>Abuser is a lawful permanent resident or U.S. citizen</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Family-Based Visas</a:t>
            </a:r>
          </a:p>
        </p:txBody>
      </p:sp>
      <p:sp>
        <p:nvSpPr>
          <p:cNvPr id="102" name="Shape 102"/>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a:bodyPr>
          <a:lstStyle/>
          <a:p>
            <a:pPr>
              <a:buSzPct val="100000"/>
              <a:buFont typeface="Arial" panose="020B0604020202020204" pitchFamily="34" charset="0"/>
              <a:buChar char="•"/>
              <a:defRPr sz="2600">
                <a:latin typeface="Garamond"/>
                <a:ea typeface="Garamond"/>
                <a:cs typeface="Garamond"/>
                <a:sym typeface="Garamond"/>
              </a:defRPr>
            </a:pPr>
            <a:r>
              <a:rPr dirty="0">
                <a:latin typeface="Calibri"/>
                <a:ea typeface="Calibri"/>
                <a:cs typeface="Calibri"/>
              </a:rPr>
              <a:t>US Citizens and Lawful Permanent Residents can apply for different family members to immigrate legally</a:t>
            </a:r>
          </a:p>
          <a:p>
            <a:pPr>
              <a:buSzPct val="100000"/>
              <a:buFont typeface="Arial" panose="020B0604020202020204" pitchFamily="34" charset="0"/>
              <a:buChar char="•"/>
              <a:defRPr sz="2600">
                <a:latin typeface="Garamond"/>
                <a:ea typeface="Garamond"/>
                <a:cs typeface="Garamond"/>
                <a:sym typeface="Garamond"/>
              </a:defRPr>
            </a:pPr>
            <a:r>
              <a:rPr dirty="0">
                <a:latin typeface="Calibri"/>
                <a:ea typeface="Calibri"/>
                <a:cs typeface="Calibri"/>
              </a:rPr>
              <a:t>US Citizens can apply for:</a:t>
            </a:r>
          </a:p>
          <a:p>
            <a:pPr lvl="1">
              <a:spcBef>
                <a:spcPts val="0"/>
              </a:spcBef>
              <a:buSzPct val="100000"/>
              <a:buFont typeface="Calibri" panose="020F0502020204030204" pitchFamily="34" charset="0"/>
              <a:buChar char="―"/>
              <a:defRPr sz="2200">
                <a:latin typeface="Garamond"/>
                <a:ea typeface="Garamond"/>
                <a:cs typeface="Garamond"/>
                <a:sym typeface="Garamond"/>
              </a:defRPr>
            </a:pPr>
            <a:r>
              <a:rPr dirty="0">
                <a:latin typeface="Calibri"/>
                <a:ea typeface="Calibri"/>
                <a:cs typeface="Calibri"/>
              </a:rPr>
              <a:t>Immediate family members: spouse, unmarried child under 21 (including stepchild), parent (if petitioner is over 21)</a:t>
            </a:r>
          </a:p>
          <a:p>
            <a:pPr lvl="1">
              <a:spcBef>
                <a:spcPts val="0"/>
              </a:spcBef>
              <a:buSzPct val="100000"/>
              <a:buFont typeface="Calibri" panose="020F0502020204030204" pitchFamily="34" charset="0"/>
              <a:buChar char="―"/>
              <a:defRPr sz="2200">
                <a:latin typeface="Garamond"/>
                <a:ea typeface="Garamond"/>
                <a:cs typeface="Garamond"/>
                <a:sym typeface="Garamond"/>
              </a:defRPr>
            </a:pPr>
            <a:r>
              <a:rPr dirty="0">
                <a:latin typeface="Calibri"/>
                <a:ea typeface="Calibri"/>
                <a:cs typeface="Calibri"/>
              </a:rPr>
              <a:t>Unmarried son or daughter (1</a:t>
            </a:r>
            <a:r>
              <a:rPr baseline="30000" dirty="0">
                <a:latin typeface="Calibri"/>
                <a:ea typeface="Calibri"/>
                <a:cs typeface="Calibri"/>
              </a:rPr>
              <a:t>st</a:t>
            </a:r>
            <a:r>
              <a:rPr dirty="0">
                <a:latin typeface="Calibri"/>
                <a:ea typeface="Calibri"/>
                <a:cs typeface="Calibri"/>
              </a:rPr>
              <a:t> pref), married son or daughter (3</a:t>
            </a:r>
            <a:r>
              <a:rPr baseline="30000" dirty="0">
                <a:latin typeface="Calibri"/>
                <a:ea typeface="Calibri"/>
                <a:cs typeface="Calibri"/>
              </a:rPr>
              <a:t>rd</a:t>
            </a:r>
            <a:r>
              <a:rPr dirty="0">
                <a:latin typeface="Calibri"/>
                <a:ea typeface="Calibri"/>
                <a:cs typeface="Calibri"/>
              </a:rPr>
              <a:t> pref), brother or sister (4</a:t>
            </a:r>
            <a:r>
              <a:rPr baseline="30000" dirty="0">
                <a:latin typeface="Calibri"/>
                <a:ea typeface="Calibri"/>
                <a:cs typeface="Calibri"/>
              </a:rPr>
              <a:t>th</a:t>
            </a:r>
            <a:r>
              <a:rPr dirty="0">
                <a:latin typeface="Calibri"/>
                <a:ea typeface="Calibri"/>
                <a:cs typeface="Calibri"/>
              </a:rPr>
              <a:t> </a:t>
            </a:r>
            <a:r>
              <a:rPr dirty="0" err="1" smtClean="0">
                <a:latin typeface="Calibri"/>
                <a:ea typeface="Calibri"/>
                <a:cs typeface="Calibri"/>
              </a:rPr>
              <a:t>pref</a:t>
            </a:r>
            <a:r>
              <a:rPr dirty="0" smtClean="0">
                <a:latin typeface="Calibri"/>
                <a:ea typeface="Calibri"/>
                <a:cs typeface="Calibri"/>
              </a:rPr>
              <a:t>)</a:t>
            </a:r>
          </a:p>
          <a:p>
            <a:pPr>
              <a:buFont typeface="Arial" panose="020B0604020202020204" pitchFamily="34" charset="0"/>
              <a:buChar char="•"/>
              <a:defRPr sz="2600">
                <a:latin typeface="Garamond"/>
                <a:ea typeface="Garamond"/>
                <a:cs typeface="Garamond"/>
                <a:sym typeface="Garamond"/>
              </a:defRPr>
            </a:pPr>
            <a:r>
              <a:rPr dirty="0">
                <a:latin typeface="Calibri"/>
                <a:ea typeface="Calibri"/>
                <a:cs typeface="Calibri"/>
              </a:rPr>
              <a:t>Lawful Permanent Residents can apply for:</a:t>
            </a:r>
          </a:p>
          <a:p>
            <a:pPr lvl="1">
              <a:spcBef>
                <a:spcPts val="0"/>
              </a:spcBef>
              <a:buSzPct val="100000"/>
              <a:buFont typeface="Calibri" panose="020F0502020204030204" pitchFamily="34" charset="0"/>
              <a:buChar char="―"/>
              <a:defRPr sz="2200">
                <a:latin typeface="Garamond"/>
                <a:ea typeface="Garamond"/>
                <a:cs typeface="Garamond"/>
                <a:sym typeface="Garamond"/>
              </a:defRPr>
            </a:pPr>
            <a:r>
              <a:rPr dirty="0" smtClean="0">
                <a:latin typeface="Calibri"/>
                <a:ea typeface="Calibri"/>
                <a:cs typeface="Calibri"/>
              </a:rPr>
              <a:t>Spouse </a:t>
            </a:r>
            <a:r>
              <a:rPr dirty="0">
                <a:latin typeface="Calibri"/>
                <a:ea typeface="Calibri"/>
                <a:cs typeface="Calibri"/>
              </a:rPr>
              <a:t>and unmarried sons or daughters (2</a:t>
            </a:r>
            <a:r>
              <a:rPr baseline="30000" dirty="0">
                <a:latin typeface="Calibri"/>
                <a:ea typeface="Calibri"/>
                <a:cs typeface="Calibri"/>
              </a:rPr>
              <a:t>nd</a:t>
            </a:r>
            <a:r>
              <a:rPr dirty="0">
                <a:latin typeface="Calibri"/>
                <a:ea typeface="Calibri"/>
                <a:cs typeface="Calibri"/>
              </a:rPr>
              <a:t> pref)</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756447" y="604047"/>
            <a:ext cx="7707306" cy="1306506"/>
          </a:xfrm>
          <a:prstGeom prst="rect">
            <a:avLst/>
          </a:prstGeom>
          <a:extLst>
            <a:ext uri="{C572A759-6A51-4108-AA02-DFA0A04FC94B}">
              <ma14:wrappingTextBoxFlag xmlns="" xmlns:ma14="http://schemas.microsoft.com/office/mac/drawingml/2011/main" val="1"/>
            </a:ext>
          </a:extLst>
        </p:spPr>
        <p:txBody>
          <a:bodyPr anchor="ctr">
            <a:normAutofit/>
          </a:bodyPr>
          <a:lstStyle>
            <a:lvl1pPr>
              <a:defRPr sz="4000">
                <a:latin typeface="Garamond"/>
                <a:ea typeface="Garamond"/>
                <a:cs typeface="Garamond"/>
                <a:sym typeface="Garamond"/>
              </a:defRPr>
            </a:lvl1pPr>
          </a:lstStyle>
          <a:p>
            <a:r>
              <a:rPr dirty="0">
                <a:latin typeface="Calibri"/>
                <a:ea typeface="Calibri"/>
                <a:cs typeface="Calibri"/>
              </a:rPr>
              <a:t>Immigration </a:t>
            </a:r>
            <a:r>
              <a:rPr lang="en-US" dirty="0" smtClean="0">
                <a:latin typeface="Calibri"/>
                <a:ea typeface="Calibri"/>
                <a:cs typeface="Calibri"/>
              </a:rPr>
              <a:t>101 - Terminology</a:t>
            </a:r>
            <a:endParaRPr dirty="0">
              <a:latin typeface="Calibri"/>
              <a:ea typeface="Calibri"/>
              <a:cs typeface="Calibri"/>
            </a:endParaRPr>
          </a:p>
        </p:txBody>
      </p:sp>
      <p:sp>
        <p:nvSpPr>
          <p:cNvPr id="51" name="Shape 51"/>
          <p:cNvSpPr>
            <a:spLocks noGrp="1"/>
          </p:cNvSpPr>
          <p:nvPr>
            <p:ph type="body" idx="4294967295"/>
          </p:nvPr>
        </p:nvSpPr>
        <p:spPr>
          <a:xfrm>
            <a:off x="838200" y="2095498"/>
            <a:ext cx="7747000" cy="4762502"/>
          </a:xfrm>
          <a:prstGeom prst="rect">
            <a:avLst/>
          </a:prstGeom>
          <a:extLst>
            <a:ext uri="{C572A759-6A51-4108-AA02-DFA0A04FC94B}">
              <ma14:wrappingTextBoxFlag xmlns="" xmlns:ma14="http://schemas.microsoft.com/office/mac/drawingml/2011/main" val="1"/>
            </a:ext>
          </a:extLst>
        </p:spPr>
        <p:txBody>
          <a:bodyPr>
            <a:normAutofit fontScale="92500" lnSpcReduction="10000"/>
          </a:bodyPr>
          <a:lstStyle/>
          <a:p>
            <a:pPr>
              <a:defRPr sz="2000"/>
            </a:pPr>
            <a:endParaRPr dirty="0"/>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b="1" dirty="0" smtClean="0">
                <a:latin typeface="Calibri"/>
                <a:ea typeface="Calibri"/>
                <a:cs typeface="Calibri"/>
              </a:rPr>
              <a:t>Undocumented</a:t>
            </a:r>
            <a:r>
              <a:rPr dirty="0" smtClean="0">
                <a:latin typeface="Calibri"/>
                <a:ea typeface="Calibri"/>
                <a:cs typeface="Calibri"/>
              </a:rPr>
              <a:t> </a:t>
            </a:r>
            <a:r>
              <a:rPr dirty="0">
                <a:latin typeface="Calibri"/>
                <a:ea typeface="Calibri"/>
                <a:cs typeface="Calibri"/>
              </a:rPr>
              <a:t>– a person who does not have legal permission to be in the United States </a:t>
            </a:r>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b="1" dirty="0">
                <a:latin typeface="Calibri"/>
                <a:ea typeface="Calibri"/>
                <a:cs typeface="Calibri"/>
              </a:rPr>
              <a:t>Documented</a:t>
            </a:r>
            <a:r>
              <a:rPr dirty="0">
                <a:latin typeface="Calibri"/>
                <a:ea typeface="Calibri"/>
                <a:cs typeface="Calibri"/>
              </a:rPr>
              <a:t> – a person who has legal permission to be in the United States.  Could be for a period of time or indefinitely.</a:t>
            </a:r>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b="1" dirty="0">
                <a:latin typeface="Calibri"/>
                <a:ea typeface="Calibri"/>
                <a:cs typeface="Calibri"/>
              </a:rPr>
              <a:t>Lawful Permanent Resident </a:t>
            </a:r>
            <a:r>
              <a:rPr dirty="0">
                <a:latin typeface="Calibri"/>
                <a:ea typeface="Calibri"/>
                <a:cs typeface="Calibri"/>
              </a:rPr>
              <a:t>– a person who has permission to live and work in the United States indefinitely, assuming they do not commit certain crimes or leave the country for long periods of time.</a:t>
            </a:r>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b="1" dirty="0">
                <a:latin typeface="Calibri"/>
                <a:ea typeface="Calibri"/>
                <a:cs typeface="Calibri"/>
              </a:rPr>
              <a:t>ICE</a:t>
            </a:r>
            <a:r>
              <a:rPr dirty="0">
                <a:latin typeface="Calibri"/>
                <a:ea typeface="Calibri"/>
                <a:cs typeface="Calibri"/>
              </a:rPr>
              <a:t> – Immigration and Customs Enforcement – Federal agency responsible for immigration enforcement.  Can detain and deport/remove immigrants</a:t>
            </a:r>
            <a:r>
              <a:rPr dirty="0" smtClean="0">
                <a:latin typeface="Calibri"/>
                <a:ea typeface="Calibri"/>
                <a:cs typeface="Calibri"/>
              </a:rPr>
              <a:t>.</a:t>
            </a:r>
            <a:endParaRPr lang="en-US" dirty="0" smtClean="0">
              <a:latin typeface="Calibri"/>
              <a:ea typeface="Calibri"/>
              <a:cs typeface="Calibri"/>
            </a:endParaRPr>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lang="en-US" b="1" dirty="0" smtClean="0">
                <a:latin typeface="Calibri"/>
                <a:ea typeface="Calibri"/>
                <a:cs typeface="Calibri"/>
              </a:rPr>
              <a:t>USCIS </a:t>
            </a:r>
            <a:r>
              <a:rPr lang="en-US" dirty="0" smtClean="0">
                <a:latin typeface="Calibri"/>
                <a:ea typeface="Calibri"/>
                <a:cs typeface="Calibri"/>
              </a:rPr>
              <a:t>– U.S. Citizenship and Immigration Services – handles affirmative applications for immigration benefits and relief.</a:t>
            </a:r>
            <a:endParaRPr b="1" dirty="0">
              <a:latin typeface="Calibri"/>
              <a:ea typeface="Calibri"/>
              <a:cs typeface="Calibri"/>
            </a:endParaRPr>
          </a:p>
          <a:p>
            <a:pPr>
              <a:spcBef>
                <a:spcPts val="400"/>
              </a:spcBef>
              <a:spcAft>
                <a:spcPts val="600"/>
              </a:spcAft>
              <a:buSzPct val="100000"/>
              <a:buFont typeface="Arial" panose="020B0604020202020204" pitchFamily="34" charset="0"/>
              <a:buChar char="•"/>
              <a:defRPr sz="2000">
                <a:latin typeface="Garamond"/>
                <a:ea typeface="Garamond"/>
                <a:cs typeface="Garamond"/>
                <a:sym typeface="Garamond"/>
              </a:defRPr>
            </a:pPr>
            <a:r>
              <a:rPr b="1" dirty="0">
                <a:latin typeface="Calibri"/>
                <a:ea typeface="Calibri"/>
                <a:cs typeface="Calibri"/>
              </a:rPr>
              <a:t>ORR – </a:t>
            </a:r>
            <a:r>
              <a:rPr dirty="0">
                <a:latin typeface="Calibri"/>
                <a:ea typeface="Calibri"/>
                <a:cs typeface="Calibri"/>
              </a:rPr>
              <a:t>Office of Refugee Resettlement – Federal agency responsible for the custody of unaccompanied alien minors.</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817774" y="817774"/>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Cancellation of Removal </a:t>
            </a:r>
          </a:p>
        </p:txBody>
      </p:sp>
      <p:sp>
        <p:nvSpPr>
          <p:cNvPr id="108" name="Shape 108"/>
          <p:cNvSpPr>
            <a:spLocks noGrp="1"/>
          </p:cNvSpPr>
          <p:nvPr>
            <p:ph type="body" idx="4294967295"/>
          </p:nvPr>
        </p:nvSpPr>
        <p:spPr>
          <a:xfrm>
            <a:off x="838200" y="2362200"/>
            <a:ext cx="7693025" cy="3724275"/>
          </a:xfrm>
          <a:prstGeom prst="rect">
            <a:avLst/>
          </a:prstGeom>
          <a:extLst>
            <a:ext uri="{C572A759-6A51-4108-AA02-DFA0A04FC94B}">
              <ma14:wrappingTextBoxFlag xmlns="" xmlns:ma14="http://schemas.microsoft.com/office/mac/drawingml/2011/main" val="1"/>
            </a:ext>
          </a:extLst>
        </p:spPr>
        <p:txBody>
          <a:bodyPr>
            <a:normAutofit/>
          </a:bodyPr>
          <a:lstStyle/>
          <a:p>
            <a:pPr>
              <a:lnSpc>
                <a:spcPct val="90000"/>
              </a:lnSpc>
              <a:spcBef>
                <a:spcPts val="500"/>
              </a:spcBef>
              <a:buSzPct val="100000"/>
              <a:buFont typeface="Arial" panose="020B0604020202020204" pitchFamily="34" charset="0"/>
              <a:buChar char="•"/>
              <a:defRPr sz="2400">
                <a:latin typeface="Garamond"/>
                <a:ea typeface="Garamond"/>
                <a:cs typeface="Garamond"/>
                <a:sym typeface="Garamond"/>
              </a:defRPr>
            </a:pPr>
            <a:r>
              <a:rPr dirty="0">
                <a:latin typeface="Calibri"/>
                <a:ea typeface="Calibri"/>
                <a:cs typeface="Calibri"/>
              </a:rPr>
              <a:t>An undocumented immigrant who is in removal proceedings may apply for cancellation of removal if:</a:t>
            </a:r>
          </a:p>
          <a:p>
            <a:pPr marL="742950" lvl="1" indent="-285750">
              <a:lnSpc>
                <a:spcPct val="90000"/>
              </a:lnSpc>
              <a:spcBef>
                <a:spcPts val="0"/>
              </a:spcBef>
              <a:buFontTx/>
              <a:defRPr sz="2000">
                <a:latin typeface="Garamond"/>
                <a:ea typeface="Garamond"/>
                <a:cs typeface="Garamond"/>
                <a:sym typeface="Garamond"/>
              </a:defRPr>
            </a:pPr>
            <a:r>
              <a:rPr dirty="0">
                <a:latin typeface="Calibri"/>
                <a:ea typeface="Calibri"/>
                <a:cs typeface="Calibri"/>
              </a:rPr>
              <a:t>(1) he has been </a:t>
            </a:r>
            <a:r>
              <a:rPr u="sng" dirty="0">
                <a:latin typeface="Calibri"/>
                <a:ea typeface="Calibri"/>
                <a:cs typeface="Calibri"/>
              </a:rPr>
              <a:t>physically present in the United States for ten years</a:t>
            </a:r>
            <a:r>
              <a:rPr dirty="0">
                <a:latin typeface="Calibri"/>
                <a:ea typeface="Calibri"/>
                <a:cs typeface="Calibri"/>
              </a:rPr>
              <a:t> preceding the date of the request; </a:t>
            </a:r>
          </a:p>
          <a:p>
            <a:pPr marL="742950" lvl="1" indent="-285750">
              <a:lnSpc>
                <a:spcPct val="90000"/>
              </a:lnSpc>
              <a:spcBef>
                <a:spcPts val="0"/>
              </a:spcBef>
              <a:buFontTx/>
              <a:defRPr sz="2000">
                <a:latin typeface="Garamond"/>
                <a:ea typeface="Garamond"/>
                <a:cs typeface="Garamond"/>
                <a:sym typeface="Garamond"/>
              </a:defRPr>
            </a:pPr>
            <a:r>
              <a:rPr dirty="0">
                <a:latin typeface="Calibri"/>
                <a:ea typeface="Calibri"/>
                <a:cs typeface="Calibri"/>
              </a:rPr>
              <a:t>(2) he has been a person of </a:t>
            </a:r>
            <a:r>
              <a:rPr u="sng" dirty="0">
                <a:latin typeface="Calibri"/>
                <a:ea typeface="Calibri"/>
                <a:cs typeface="Calibri"/>
              </a:rPr>
              <a:t>good moral character </a:t>
            </a:r>
            <a:r>
              <a:rPr dirty="0">
                <a:latin typeface="Calibri"/>
                <a:ea typeface="Calibri"/>
                <a:cs typeface="Calibri"/>
              </a:rPr>
              <a:t>during those ten years (e.g., no criminal/immigration record)</a:t>
            </a:r>
          </a:p>
          <a:p>
            <a:pPr marL="742950" lvl="1" indent="-285750">
              <a:lnSpc>
                <a:spcPct val="90000"/>
              </a:lnSpc>
              <a:spcBef>
                <a:spcPts val="0"/>
              </a:spcBef>
              <a:buFontTx/>
              <a:defRPr sz="2000">
                <a:latin typeface="Garamond"/>
                <a:ea typeface="Garamond"/>
                <a:cs typeface="Garamond"/>
                <a:sym typeface="Garamond"/>
              </a:defRPr>
            </a:pPr>
            <a:r>
              <a:rPr dirty="0">
                <a:latin typeface="Calibri"/>
                <a:ea typeface="Calibri"/>
                <a:cs typeface="Calibri"/>
              </a:rPr>
              <a:t>(3) he has </a:t>
            </a:r>
            <a:r>
              <a:rPr u="sng" dirty="0">
                <a:latin typeface="Calibri"/>
                <a:ea typeface="Calibri"/>
                <a:cs typeface="Calibri"/>
              </a:rPr>
              <a:t>not been convicted </a:t>
            </a:r>
            <a:r>
              <a:rPr dirty="0">
                <a:latin typeface="Calibri"/>
                <a:ea typeface="Calibri"/>
                <a:cs typeface="Calibri"/>
              </a:rPr>
              <a:t>of certain offenses </a:t>
            </a:r>
          </a:p>
          <a:p>
            <a:pPr marL="742950" lvl="1" indent="-285750">
              <a:lnSpc>
                <a:spcPct val="90000"/>
              </a:lnSpc>
              <a:spcBef>
                <a:spcPts val="0"/>
              </a:spcBef>
              <a:buFontTx/>
              <a:defRPr sz="2000">
                <a:latin typeface="Garamond"/>
                <a:ea typeface="Garamond"/>
                <a:cs typeface="Garamond"/>
                <a:sym typeface="Garamond"/>
              </a:defRPr>
            </a:pPr>
            <a:r>
              <a:rPr dirty="0">
                <a:latin typeface="Calibri"/>
                <a:ea typeface="Calibri"/>
                <a:cs typeface="Calibri"/>
              </a:rPr>
              <a:t>(4) that removal would result in </a:t>
            </a:r>
            <a:r>
              <a:rPr u="sng" dirty="0">
                <a:latin typeface="Calibri"/>
                <a:ea typeface="Calibri"/>
                <a:cs typeface="Calibri"/>
              </a:rPr>
              <a:t>exceptional and extremely unusual</a:t>
            </a:r>
            <a:r>
              <a:rPr dirty="0">
                <a:latin typeface="Calibri"/>
                <a:ea typeface="Calibri"/>
                <a:cs typeface="Calibri"/>
              </a:rPr>
              <a:t> </a:t>
            </a:r>
            <a:r>
              <a:rPr b="1" dirty="0">
                <a:latin typeface="Calibri"/>
                <a:ea typeface="Calibri"/>
                <a:cs typeface="Calibri"/>
              </a:rPr>
              <a:t>hardship</a:t>
            </a:r>
            <a:r>
              <a:rPr dirty="0">
                <a:latin typeface="Calibri"/>
                <a:ea typeface="Calibri"/>
                <a:cs typeface="Calibri"/>
              </a:rPr>
              <a:t> to the alien's spouse, parent, or child who is a citizen of the United States or a lawful permanent </a:t>
            </a:r>
            <a:r>
              <a:rPr dirty="0" smtClean="0">
                <a:latin typeface="Calibri"/>
                <a:ea typeface="Calibri"/>
                <a:cs typeface="Calibri"/>
              </a:rPr>
              <a:t>resident</a:t>
            </a:r>
            <a:endParaRPr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78486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Holistic Model: Social Work Support</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2819400" y="3887196"/>
            <a:ext cx="3276600" cy="15230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3366"/>
              </a:solidFill>
              <a:effectLst/>
              <a:uFillTx/>
              <a:latin typeface="+mj-lt"/>
              <a:ea typeface="+mj-ea"/>
              <a:cs typeface="+mj-cs"/>
              <a:sym typeface="Arial"/>
            </a:endParaRPr>
          </a:p>
        </p:txBody>
      </p:sp>
      <p:pic>
        <p:nvPicPr>
          <p:cNvPr id="4" name="Picture 6" descr="iStock_000004491012Mediu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46" y="2444500"/>
            <a:ext cx="1743319" cy="2610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263602" y="4095727"/>
            <a:ext cx="2672520" cy="1065804"/>
          </a:xfrm>
          <a:prstGeom prst="rect">
            <a:avLst/>
          </a:prstGeom>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339" y="2239831"/>
            <a:ext cx="2525107" cy="168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4446" y="2389274"/>
            <a:ext cx="2199634" cy="136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2535310"/>
            <a:ext cx="1774370" cy="270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5101" y="5412321"/>
            <a:ext cx="2011892" cy="133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iStock_000003801010Medium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5478" y="3675865"/>
            <a:ext cx="1198497" cy="178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9096" y="5462716"/>
            <a:ext cx="1959829" cy="130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iStock_000002939665Small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9339" y="5280676"/>
            <a:ext cx="1943100" cy="1294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038" y="5410200"/>
            <a:ext cx="1670723" cy="125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6685" y="4493739"/>
            <a:ext cx="1375322" cy="91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972527"/>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066800"/>
            <a:ext cx="45720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Social Worker Roles</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1219200" y="2590800"/>
            <a:ext cx="7543800"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Legal needs: attending court hearings to support the youth </a:t>
            </a:r>
          </a:p>
          <a:p>
            <a:pPr marR="0" algn="l" defTabSz="914400" rtl="0" fontAlgn="auto" latinLnBrk="0" hangingPunct="0">
              <a:lnSpc>
                <a:spcPct val="100000"/>
              </a:lnSpc>
              <a:spcBef>
                <a:spcPts val="0"/>
              </a:spcBef>
              <a:spcAft>
                <a:spcPts val="0"/>
              </a:spcAft>
              <a:buClrTx/>
              <a:buSzTx/>
              <a:tabLst/>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kumimoji="0" lang="en-US" sz="24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(immigration,</a:t>
            </a:r>
            <a:r>
              <a:rPr kumimoji="0" lang="en-US" sz="24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 guardianship, delinquency,  </a:t>
            </a:r>
          </a:p>
          <a:p>
            <a:pPr marR="0" algn="l" defTabSz="914400" rtl="0" fontAlgn="auto" latinLnBrk="0" hangingPunct="0">
              <a:lnSpc>
                <a:spcPct val="100000"/>
              </a:lnSpc>
              <a:spcBef>
                <a:spcPts val="0"/>
              </a:spcBef>
              <a:spcAft>
                <a:spcPts val="0"/>
              </a:spcAft>
              <a:buClrTx/>
              <a:buSzTx/>
              <a:tabLst/>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kumimoji="0" lang="en-US" sz="24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dependency, etc.)</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800" baseline="0" dirty="0">
              <a:latin typeface="Times New Roman" panose="02020603050405020304" pitchFamily="18" charset="0"/>
              <a:cs typeface="Times New Roman" panose="02020603050405020304" pitchFamily="18"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Non-legal needs: </a:t>
            </a:r>
          </a:p>
          <a:p>
            <a:pPr lvl="6"/>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Education</a:t>
            </a:r>
          </a:p>
          <a:p>
            <a:pPr lvl="6"/>
            <a:r>
              <a:rPr kumimoji="0" lang="en-US" sz="2800" b="0" i="0" u="none" strike="noStrike" cap="none" spc="0" normalizeH="0" dirty="0">
                <a:ln>
                  <a:noFill/>
                </a:ln>
                <a:solidFill>
                  <a:srgbClr val="003366"/>
                </a:solidFill>
                <a:effectLst/>
                <a:uFillTx/>
                <a:latin typeface="Times New Roman" panose="02020603050405020304" pitchFamily="18" charset="0"/>
                <a:cs typeface="Times New Roman" panose="02020603050405020304" pitchFamily="18" charset="0"/>
                <a:sym typeface="Arial"/>
              </a:rPr>
              <a:t> </a:t>
            </a:r>
            <a:r>
              <a:rPr kumimoji="0" lang="en-US" sz="28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        - Health</a:t>
            </a:r>
          </a:p>
          <a:p>
            <a:pPr lvl="6"/>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Referrals to community resources</a:t>
            </a:r>
            <a:endParaRPr kumimoji="0" lang="en-US" sz="28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endParaRPr>
          </a:p>
          <a:p>
            <a:pPr marL="285750" lvl="2" indent="-285750">
              <a:buFont typeface="Arial" panose="020B0604020202020204" pitchFamily="34" charset="0"/>
              <a:buChar char="•"/>
            </a:pPr>
            <a:endParaRPr kumimoji="0" lang="en-US" b="0" i="0" u="none" strike="noStrike" cap="none" spc="0" normalizeH="0" baseline="0" dirty="0" smtClean="0">
              <a:ln>
                <a:noFill/>
              </a:ln>
              <a:solidFill>
                <a:srgbClr val="003366"/>
              </a:solidFill>
              <a:effectLst/>
              <a:uFillTx/>
              <a:latin typeface="+mj-lt"/>
              <a:ea typeface="+mj-ea"/>
              <a:cs typeface="+mj-cs"/>
              <a:sym typeface="Arial"/>
            </a:endParaRPr>
          </a:p>
          <a:p>
            <a:pPr marL="285750" lvl="4" indent="-285750">
              <a:buFont typeface="Arial" panose="020B0604020202020204" pitchFamily="34" charset="0"/>
              <a:buChar char="•"/>
            </a:pPr>
            <a:endParaRPr kumimoji="0" lang="en-US"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1795753262"/>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66800"/>
            <a:ext cx="54864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Social Workers are NOT:</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1371600" y="2743200"/>
            <a:ext cx="6858000" cy="2616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Translators</a:t>
            </a:r>
            <a:endParaRPr lang="en-US" sz="3200" baseline="0" dirty="0">
              <a:latin typeface="Times New Roman" panose="02020603050405020304" pitchFamily="18" charset="0"/>
              <a:cs typeface="Times New Roman" panose="02020603050405020304" pitchFamily="18"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Primary schedulers/messengers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smtClean="0">
                <a:latin typeface="Times New Roman" panose="02020603050405020304" pitchFamily="18" charset="0"/>
                <a:cs typeface="Times New Roman" panose="02020603050405020304" pitchFamily="18" charset="0"/>
              </a:rPr>
              <a:t>Agents of the attorney</a:t>
            </a:r>
            <a:r>
              <a:rPr kumimoji="0" lang="en-US" sz="32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 (have duty to report)</a:t>
            </a:r>
            <a:endParaRPr kumimoji="0" lang="en-US" sz="32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endParaRPr>
          </a:p>
          <a:p>
            <a:pPr marL="285750" lvl="2" indent="-285750">
              <a:buFont typeface="Arial" panose="020B0604020202020204" pitchFamily="34" charset="0"/>
              <a:buChar char="•"/>
            </a:pPr>
            <a:endParaRPr kumimoji="0" lang="en-US" b="0" i="0" u="none" strike="noStrike" cap="none" spc="0" normalizeH="0" baseline="0" dirty="0" smtClean="0">
              <a:ln>
                <a:noFill/>
              </a:ln>
              <a:solidFill>
                <a:srgbClr val="003366"/>
              </a:solidFill>
              <a:effectLst/>
              <a:uFillTx/>
              <a:latin typeface="+mj-lt"/>
              <a:ea typeface="+mj-ea"/>
              <a:cs typeface="+mj-cs"/>
              <a:sym typeface="Arial"/>
            </a:endParaRPr>
          </a:p>
          <a:p>
            <a:pPr marL="285750" lvl="4" indent="-285750">
              <a:buFont typeface="Arial" panose="020B0604020202020204" pitchFamily="34" charset="0"/>
              <a:buChar char="•"/>
            </a:pPr>
            <a:endParaRPr kumimoji="0" lang="en-US"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17256110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69342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Tips for Working with Youth</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4648200" y="3048000"/>
            <a:ext cx="365760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Building</a:t>
            </a:r>
            <a:r>
              <a:rPr kumimoji="0" lang="en-US" sz="3200" b="0" i="0" u="none" strike="noStrike" cap="none" spc="0" normalizeH="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 Rapport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3200" baseline="0" dirty="0" smtClean="0">
                <a:latin typeface="Times New Roman" panose="02020603050405020304" pitchFamily="18" charset="0"/>
                <a:cs typeface="Times New Roman" panose="02020603050405020304" pitchFamily="18" charset="0"/>
              </a:rPr>
              <a:t>Trauma</a:t>
            </a:r>
            <a:r>
              <a:rPr lang="en-US" sz="3200" dirty="0" smtClean="0">
                <a:latin typeface="Times New Roman" panose="02020603050405020304" pitchFamily="18" charset="0"/>
                <a:cs typeface="Times New Roman" panose="02020603050405020304" pitchFamily="18" charset="0"/>
              </a:rPr>
              <a:t>-Informed Practice</a:t>
            </a:r>
            <a:endParaRPr kumimoji="0" lang="en-US" sz="32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7360713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57150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Building Rapport</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1295400" y="2743200"/>
            <a:ext cx="6400800" cy="3730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25780" lvl="0" indent="-457200" hangingPunct="1">
              <a:spcBef>
                <a:spcPct val="20000"/>
              </a:spcBef>
              <a:buSzPct val="100000"/>
              <a:buFont typeface="Arial" panose="020B0604020202020204" pitchFamily="34"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It takes time to build trust and become familiar with the </a:t>
            </a:r>
            <a:r>
              <a:rPr lang="en-US" sz="2800" kern="1200" dirty="0" smtClean="0">
                <a:solidFill>
                  <a:srgbClr val="4E5B6F"/>
                </a:solidFill>
                <a:latin typeface="Times New Roman" panose="02020603050405020304" pitchFamily="18" charset="0"/>
                <a:ea typeface="+mn-ea"/>
                <a:cs typeface="Times New Roman" panose="02020603050405020304" pitchFamily="18" charset="0"/>
              </a:rPr>
              <a:t>attorney </a:t>
            </a:r>
            <a:r>
              <a:rPr lang="en-US" sz="2800" kern="1200" dirty="0">
                <a:solidFill>
                  <a:srgbClr val="4E5B6F"/>
                </a:solidFill>
                <a:latin typeface="Times New Roman" panose="02020603050405020304" pitchFamily="18" charset="0"/>
                <a:ea typeface="+mn-ea"/>
                <a:cs typeface="Times New Roman" panose="02020603050405020304" pitchFamily="18" charset="0"/>
              </a:rPr>
              <a:t>and interview setting</a:t>
            </a:r>
          </a:p>
          <a:p>
            <a:pPr marL="822960" lvl="3"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Take time to get to know your client</a:t>
            </a:r>
          </a:p>
          <a:p>
            <a:pPr marL="822960" lvl="3"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Be friendly and relaxed</a:t>
            </a:r>
          </a:p>
          <a:p>
            <a:pPr marL="822960" lvl="3"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Talk about hobbies, likes, dislikes, etc.</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1235403607"/>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61722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Trauma-Informed</a:t>
            </a:r>
            <a:r>
              <a:rPr kumimoji="0" lang="en-US" sz="4000" b="0" i="0" u="none" strike="noStrike" cap="none" spc="0" normalizeH="0" baseline="0" dirty="0" smtClean="0">
                <a:ln>
                  <a:noFill/>
                </a:ln>
                <a:solidFill>
                  <a:srgbClr val="003366"/>
                </a:solidFill>
                <a:effectLst/>
                <a:uFillTx/>
                <a:latin typeface="+mj-lt"/>
                <a:ea typeface="+mj-ea"/>
                <a:cs typeface="+mj-cs"/>
                <a:sym typeface="Arial"/>
              </a:rPr>
              <a:t> Practice</a:t>
            </a:r>
            <a:endParaRPr kumimoji="0" lang="en-US" sz="4000" b="0" i="0" u="none" strike="noStrike" cap="none" spc="0" normalizeH="0" baseline="0" dirty="0">
              <a:ln>
                <a:noFill/>
              </a:ln>
              <a:solidFill>
                <a:srgbClr val="003366"/>
              </a:solidFill>
              <a:effectLst/>
              <a:uFillTx/>
              <a:latin typeface="+mj-lt"/>
              <a:ea typeface="+mj-ea"/>
              <a:cs typeface="+mj-cs"/>
              <a:sym typeface="Arial"/>
            </a:endParaRPr>
          </a:p>
        </p:txBody>
      </p:sp>
      <p:sp>
        <p:nvSpPr>
          <p:cNvPr id="5" name="TextBox 4"/>
          <p:cNvSpPr txBox="1"/>
          <p:nvPr/>
        </p:nvSpPr>
        <p:spPr>
          <a:xfrm>
            <a:off x="1447800" y="2667000"/>
            <a:ext cx="5867400" cy="2160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25780" lvl="0" indent="-457200" hangingPunct="1">
              <a:spcBef>
                <a:spcPct val="20000"/>
              </a:spcBef>
              <a:buSzPct val="100000"/>
              <a:buFont typeface="Arial" panose="020B0604020202020204" pitchFamily="34" charset="0"/>
              <a:buChar char="•"/>
            </a:pPr>
            <a:r>
              <a:rPr lang="en-US" sz="2800" b="1" kern="1200" dirty="0">
                <a:solidFill>
                  <a:srgbClr val="4E5B6F"/>
                </a:solidFill>
                <a:latin typeface="Times New Roman" panose="02020603050405020304" pitchFamily="18" charset="0"/>
                <a:ea typeface="+mn-ea"/>
                <a:cs typeface="Times New Roman" panose="02020603050405020304" pitchFamily="18" charset="0"/>
              </a:rPr>
              <a:t>Clients should be informed</a:t>
            </a:r>
          </a:p>
          <a:p>
            <a:pPr marL="822960" lvl="1"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Purpose of the interview</a:t>
            </a:r>
          </a:p>
          <a:p>
            <a:pPr marL="822960" lvl="1"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Role of the interviewer</a:t>
            </a:r>
          </a:p>
          <a:p>
            <a:pPr marL="822960" lvl="1" indent="-457200" hangingPunct="1">
              <a:spcBef>
                <a:spcPct val="20000"/>
              </a:spcBef>
              <a:buSzPct val="100000"/>
              <a:buFont typeface="Times New Roman" panose="02020603050405020304" pitchFamily="18" charset="0"/>
              <a:buChar char="―"/>
            </a:pPr>
            <a:r>
              <a:rPr lang="en-US" sz="2800" kern="1200" dirty="0">
                <a:solidFill>
                  <a:srgbClr val="4E5B6F"/>
                </a:solidFill>
                <a:latin typeface="Times New Roman" panose="02020603050405020304" pitchFamily="18" charset="0"/>
                <a:ea typeface="+mn-ea"/>
                <a:cs typeface="Times New Roman" panose="02020603050405020304" pitchFamily="18" charset="0"/>
              </a:rPr>
              <a:t>Length of relationship</a:t>
            </a:r>
          </a:p>
        </p:txBody>
      </p:sp>
    </p:spTree>
    <p:extLst>
      <p:ext uri="{BB962C8B-B14F-4D97-AF65-F5344CB8AC3E}">
        <p14:creationId xmlns:p14="http://schemas.microsoft.com/office/powerpoint/2010/main" val="3486401606"/>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066800"/>
            <a:ext cx="61722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Trauma-Informed</a:t>
            </a:r>
            <a:r>
              <a:rPr kumimoji="0" lang="en-US" sz="4000" b="0" i="0" u="none" strike="noStrike" cap="none" spc="0" normalizeH="0" baseline="0" dirty="0" smtClean="0">
                <a:ln>
                  <a:noFill/>
                </a:ln>
                <a:solidFill>
                  <a:srgbClr val="003366"/>
                </a:solidFill>
                <a:effectLst/>
                <a:uFillTx/>
                <a:latin typeface="+mj-lt"/>
                <a:ea typeface="+mj-ea"/>
                <a:cs typeface="+mj-cs"/>
                <a:sym typeface="Arial"/>
              </a:rPr>
              <a:t> Practice</a:t>
            </a:r>
            <a:endParaRPr kumimoji="0" lang="en-US" sz="4000" b="0" i="0" u="none" strike="noStrike" cap="none" spc="0" normalizeH="0" baseline="0" dirty="0">
              <a:ln>
                <a:noFill/>
              </a:ln>
              <a:solidFill>
                <a:srgbClr val="003366"/>
              </a:solidFill>
              <a:effectLst/>
              <a:uFillTx/>
              <a:latin typeface="+mj-lt"/>
              <a:ea typeface="+mj-ea"/>
              <a:cs typeface="+mj-cs"/>
              <a:sym typeface="Arial"/>
            </a:endParaRPr>
          </a:p>
        </p:txBody>
      </p:sp>
      <p:sp>
        <p:nvSpPr>
          <p:cNvPr id="5" name="TextBox 4"/>
          <p:cNvSpPr txBox="1"/>
          <p:nvPr/>
        </p:nvSpPr>
        <p:spPr>
          <a:xfrm>
            <a:off x="990600" y="2514600"/>
            <a:ext cx="7086600" cy="334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Have a conversation, not an interrogation</a:t>
            </a:r>
          </a:p>
          <a:p>
            <a:pPr marL="1028700" lvl="2" indent="-342900" hangingPunct="1">
              <a:spcBef>
                <a:spcPct val="20000"/>
              </a:spcBef>
              <a:buSzPct val="100000"/>
              <a:buFont typeface="Times New Roman" panose="02020603050405020304" pitchFamily="18" charset="0"/>
              <a:buChar char="―"/>
            </a:pPr>
            <a:r>
              <a:rPr lang="en-US" sz="2000" kern="1200" dirty="0">
                <a:solidFill>
                  <a:srgbClr val="4E5B6F"/>
                </a:solidFill>
                <a:latin typeface="Times New Roman" panose="02020603050405020304" pitchFamily="18" charset="0"/>
                <a:ea typeface="+mn-ea"/>
                <a:cs typeface="Times New Roman" panose="02020603050405020304" pitchFamily="18" charset="0"/>
              </a:rPr>
              <a:t>“sprinkle” questions throughout the conversation</a:t>
            </a:r>
          </a:p>
          <a:p>
            <a:pPr marL="914400" lvl="2" indent="-228600" hangingPunct="1">
              <a:spcBef>
                <a:spcPct val="20000"/>
              </a:spcBef>
              <a:buSzPct val="100000"/>
              <a:buFont typeface="Arial" panose="020B0604020202020204" pitchFamily="34" charset="0"/>
              <a:buChar char="•"/>
            </a:pPr>
            <a:endParaRPr lang="en-US" sz="1100" kern="1200" dirty="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Elicit a free narrative</a:t>
            </a:r>
          </a:p>
          <a:p>
            <a:pPr marL="1028700" lvl="2" indent="-342900" hangingPunct="1">
              <a:spcBef>
                <a:spcPct val="20000"/>
              </a:spcBef>
              <a:buSzPct val="100000"/>
              <a:buFont typeface="Times New Roman" panose="02020603050405020304" pitchFamily="18" charset="0"/>
              <a:buChar char="―"/>
            </a:pPr>
            <a:r>
              <a:rPr lang="en-US" sz="2000" kern="1200" dirty="0">
                <a:solidFill>
                  <a:srgbClr val="4E5B6F"/>
                </a:solidFill>
                <a:latin typeface="Times New Roman" panose="02020603050405020304" pitchFamily="18" charset="0"/>
                <a:ea typeface="+mn-ea"/>
                <a:cs typeface="Times New Roman" panose="02020603050405020304" pitchFamily="18" charset="0"/>
              </a:rPr>
              <a:t>Let client use his/her own words instead of suggesting </a:t>
            </a:r>
            <a:r>
              <a:rPr lang="en-US" sz="2000" kern="1200" dirty="0" smtClean="0">
                <a:solidFill>
                  <a:srgbClr val="4E5B6F"/>
                </a:solidFill>
                <a:latin typeface="Times New Roman" panose="02020603050405020304" pitchFamily="18" charset="0"/>
                <a:ea typeface="+mn-ea"/>
                <a:cs typeface="Times New Roman" panose="02020603050405020304" pitchFamily="18" charset="0"/>
              </a:rPr>
              <a:t>answers</a:t>
            </a:r>
            <a:endParaRPr lang="en-US" sz="1100" kern="1200" dirty="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Open-ended questions</a:t>
            </a:r>
          </a:p>
          <a:p>
            <a:pPr marL="1028700" lvl="2" indent="-342900" hangingPunct="1">
              <a:spcBef>
                <a:spcPct val="20000"/>
              </a:spcBef>
              <a:buSzPct val="100000"/>
              <a:buFont typeface="Times New Roman" panose="02020603050405020304" pitchFamily="18" charset="0"/>
              <a:buChar char="―"/>
            </a:pPr>
            <a:r>
              <a:rPr lang="en-US" sz="2000" kern="1200" dirty="0">
                <a:solidFill>
                  <a:srgbClr val="4E5B6F"/>
                </a:solidFill>
                <a:latin typeface="Times New Roman" panose="02020603050405020304" pitchFamily="18" charset="0"/>
                <a:ea typeface="+mn-ea"/>
                <a:cs typeface="Times New Roman" panose="02020603050405020304" pitchFamily="18" charset="0"/>
              </a:rPr>
              <a:t>“A few minutes ago you told me that Robert hurt you. How did Robert hurt you?”</a:t>
            </a:r>
          </a:p>
        </p:txBody>
      </p:sp>
    </p:spTree>
    <p:extLst>
      <p:ext uri="{BB962C8B-B14F-4D97-AF65-F5344CB8AC3E}">
        <p14:creationId xmlns:p14="http://schemas.microsoft.com/office/powerpoint/2010/main" val="373597857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72390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Recalling Traumatic Experiences</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1219200" y="2667000"/>
            <a:ext cx="6934200" cy="2979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Preface difficult questions</a:t>
            </a:r>
          </a:p>
          <a:p>
            <a:pPr marL="708660" lvl="1" indent="-342900" hangingPunct="1">
              <a:spcBef>
                <a:spcPct val="20000"/>
              </a:spcBef>
              <a:buSzPct val="100000"/>
              <a:buFont typeface="Times New Roman" panose="02020603050405020304" pitchFamily="18" charset="0"/>
              <a:buChar char="―"/>
            </a:pPr>
            <a:r>
              <a:rPr lang="en-US" sz="2200" kern="1200" dirty="0">
                <a:solidFill>
                  <a:srgbClr val="4E5B6F"/>
                </a:solidFill>
                <a:latin typeface="Times New Roman" panose="02020603050405020304" pitchFamily="18" charset="0"/>
                <a:ea typeface="+mn-ea"/>
                <a:cs typeface="Times New Roman" panose="02020603050405020304" pitchFamily="18" charset="0"/>
              </a:rPr>
              <a:t>“I’m going to ask you something more personal/difficult/etc.</a:t>
            </a:r>
          </a:p>
          <a:p>
            <a:pPr marL="640080" lvl="1" indent="-274320" hangingPunct="1">
              <a:spcBef>
                <a:spcPct val="20000"/>
              </a:spcBef>
              <a:buSzPct val="100000"/>
              <a:buFont typeface="Arial" panose="020B0604020202020204" pitchFamily="34" charset="0"/>
              <a:buChar char="•"/>
            </a:pPr>
            <a:endParaRPr lang="en-US" sz="1100" kern="1200" dirty="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Be aware of nonverbal cues</a:t>
            </a:r>
          </a:p>
          <a:p>
            <a:pPr marL="708660" lvl="1" indent="-342900" hangingPunct="1">
              <a:spcBef>
                <a:spcPct val="20000"/>
              </a:spcBef>
              <a:buSzPct val="100000"/>
              <a:buFont typeface="Times New Roman" panose="02020603050405020304" pitchFamily="18" charset="0"/>
              <a:buChar char="―"/>
            </a:pPr>
            <a:r>
              <a:rPr lang="en-US" sz="2200" kern="1200" dirty="0">
                <a:solidFill>
                  <a:srgbClr val="4E5B6F"/>
                </a:solidFill>
                <a:latin typeface="Times New Roman" panose="02020603050405020304" pitchFamily="18" charset="0"/>
                <a:ea typeface="+mn-ea"/>
                <a:cs typeface="Times New Roman" panose="02020603050405020304" pitchFamily="18" charset="0"/>
              </a:rPr>
              <a:t>How is the client reacting during interview?</a:t>
            </a:r>
          </a:p>
          <a:p>
            <a:pPr marL="640080" lvl="1" indent="-274320" hangingPunct="1">
              <a:spcBef>
                <a:spcPct val="20000"/>
              </a:spcBef>
              <a:buSzPct val="100000"/>
              <a:buFont typeface="Arial" panose="020B0604020202020204" pitchFamily="34" charset="0"/>
              <a:buChar char="•"/>
            </a:pPr>
            <a:endParaRPr lang="en-US" sz="1100" kern="1200" dirty="0">
              <a:solidFill>
                <a:srgbClr val="4E5B6F"/>
              </a:solidFill>
              <a:latin typeface="Times New Roman" panose="02020603050405020304" pitchFamily="18" charset="0"/>
              <a:ea typeface="+mn-ea"/>
              <a:cs typeface="Times New Roman" panose="02020603050405020304" pitchFamily="18" charset="0"/>
            </a:endParaRP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Check in with the client and take breaks as needed</a:t>
            </a:r>
          </a:p>
        </p:txBody>
      </p:sp>
    </p:spTree>
    <p:extLst>
      <p:ext uri="{BB962C8B-B14F-4D97-AF65-F5344CB8AC3E}">
        <p14:creationId xmlns:p14="http://schemas.microsoft.com/office/powerpoint/2010/main" val="419549609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514600"/>
            <a:ext cx="7772400" cy="2868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11480" lvl="0" indent="-342900" hangingPunct="1">
              <a:lnSpc>
                <a:spcPct val="150000"/>
              </a:lnSpc>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Rushing your client to answer questions</a:t>
            </a: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Questions beginning with “Why”</a:t>
            </a:r>
          </a:p>
          <a:p>
            <a:pPr marL="1028700" lvl="2" indent="-342900" hangingPunct="1">
              <a:lnSpc>
                <a:spcPct val="150000"/>
              </a:lnSpc>
              <a:spcBef>
                <a:spcPct val="20000"/>
              </a:spcBef>
              <a:buSzPct val="100000"/>
              <a:buFont typeface="Arial" panose="020B0604020202020204" pitchFamily="34" charset="0"/>
              <a:buChar char="•"/>
            </a:pPr>
            <a:r>
              <a:rPr lang="en-US" sz="2000" kern="1200" dirty="0">
                <a:solidFill>
                  <a:srgbClr val="4E5B6F"/>
                </a:solidFill>
                <a:latin typeface="Times New Roman" panose="02020603050405020304" pitchFamily="18" charset="0"/>
                <a:ea typeface="+mn-ea"/>
                <a:cs typeface="Times New Roman" panose="02020603050405020304" pitchFamily="18" charset="0"/>
              </a:rPr>
              <a:t>Can be interpreted as attributing blame to the client</a:t>
            </a:r>
          </a:p>
          <a:p>
            <a:pPr marL="411480" lvl="0" indent="-342900" hangingPunct="1">
              <a:spcBef>
                <a:spcPct val="20000"/>
              </a:spcBef>
              <a:buSzPct val="100000"/>
              <a:buFont typeface="Arial" panose="020B0604020202020204" pitchFamily="34" charset="0"/>
              <a:buChar char="•"/>
            </a:pPr>
            <a:r>
              <a:rPr lang="en-US" sz="2400" kern="1200" dirty="0">
                <a:solidFill>
                  <a:srgbClr val="4E5B6F"/>
                </a:solidFill>
                <a:latin typeface="Times New Roman" panose="02020603050405020304" pitchFamily="18" charset="0"/>
                <a:ea typeface="+mn-ea"/>
                <a:cs typeface="Times New Roman" panose="02020603050405020304" pitchFamily="18" charset="0"/>
              </a:rPr>
              <a:t>Suggesting answers to your question</a:t>
            </a:r>
          </a:p>
          <a:p>
            <a:pPr marL="1028700" lvl="2" indent="-342900" hangingPunct="1">
              <a:spcBef>
                <a:spcPct val="20000"/>
              </a:spcBef>
              <a:buSzPct val="100000"/>
              <a:buFont typeface="Times New Roman" panose="02020603050405020304" pitchFamily="18" charset="0"/>
              <a:buChar char="―"/>
            </a:pPr>
            <a:r>
              <a:rPr lang="en-US" sz="2000" kern="1200" dirty="0">
                <a:solidFill>
                  <a:srgbClr val="4E5B6F"/>
                </a:solidFill>
                <a:latin typeface="Times New Roman" panose="02020603050405020304" pitchFamily="18" charset="0"/>
                <a:ea typeface="+mn-ea"/>
                <a:cs typeface="Times New Roman" panose="02020603050405020304" pitchFamily="18" charset="0"/>
              </a:rPr>
              <a:t>Allow client to explain in own </a:t>
            </a:r>
            <a:r>
              <a:rPr lang="en-US" sz="2000" kern="1200" dirty="0" smtClean="0">
                <a:solidFill>
                  <a:srgbClr val="4E5B6F"/>
                </a:solidFill>
                <a:latin typeface="Times New Roman" panose="02020603050405020304" pitchFamily="18" charset="0"/>
                <a:ea typeface="+mn-ea"/>
                <a:cs typeface="Times New Roman" panose="02020603050405020304" pitchFamily="18" charset="0"/>
              </a:rPr>
              <a:t>words</a:t>
            </a:r>
          </a:p>
          <a:p>
            <a:pPr marL="1028700" lvl="2" indent="-342900" hangingPunct="1">
              <a:spcBef>
                <a:spcPct val="20000"/>
              </a:spcBef>
              <a:buSzPct val="100000"/>
              <a:buFont typeface="Times New Roman" panose="02020603050405020304" pitchFamily="18" charset="0"/>
              <a:buChar char="―"/>
            </a:pPr>
            <a:r>
              <a:rPr lang="en-US" sz="2000" kern="1200" dirty="0" smtClean="0">
                <a:solidFill>
                  <a:srgbClr val="4E5B6F"/>
                </a:solidFill>
                <a:latin typeface="Times New Roman" panose="02020603050405020304" pitchFamily="18" charset="0"/>
                <a:ea typeface="+mn-ea"/>
                <a:cs typeface="Times New Roman" panose="02020603050405020304" pitchFamily="18" charset="0"/>
              </a:rPr>
              <a:t>“Tell </a:t>
            </a:r>
            <a:r>
              <a:rPr lang="en-US" sz="2000" kern="1200" dirty="0">
                <a:solidFill>
                  <a:srgbClr val="4E5B6F"/>
                </a:solidFill>
                <a:latin typeface="Times New Roman" panose="02020603050405020304" pitchFamily="18" charset="0"/>
                <a:ea typeface="+mn-ea"/>
                <a:cs typeface="Times New Roman" panose="02020603050405020304" pitchFamily="18" charset="0"/>
              </a:rPr>
              <a:t>me what you remember about</a:t>
            </a:r>
            <a:r>
              <a:rPr lang="en-US" sz="2000" kern="1200" dirty="0" smtClean="0">
                <a:solidFill>
                  <a:srgbClr val="4E5B6F"/>
                </a:solidFill>
                <a:latin typeface="Times New Roman" panose="02020603050405020304" pitchFamily="18" charset="0"/>
                <a:ea typeface="+mn-ea"/>
                <a:cs typeface="Times New Roman" panose="02020603050405020304" pitchFamily="18" charset="0"/>
              </a:rPr>
              <a:t>…”</a:t>
            </a:r>
            <a:endParaRPr lang="en-US" sz="2000" kern="1200" dirty="0">
              <a:solidFill>
                <a:srgbClr val="4E5B6F"/>
              </a:solidFill>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981200" y="990600"/>
            <a:ext cx="67056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3366"/>
                </a:solidFill>
                <a:effectLst/>
                <a:uFillTx/>
                <a:latin typeface="Times New Roman" panose="02020603050405020304" pitchFamily="18" charset="0"/>
                <a:cs typeface="Times New Roman" panose="02020603050405020304" pitchFamily="18" charset="0"/>
                <a:sym typeface="Arial"/>
              </a:rPr>
              <a:t>Things to Avoid</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2486136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idx="4294967295"/>
          </p:nvPr>
        </p:nvSpPr>
        <p:spPr>
          <a:xfrm>
            <a:off x="762000" y="762000"/>
            <a:ext cx="7813252" cy="1031452"/>
          </a:xfrm>
          <a:prstGeom prst="rect">
            <a:avLst/>
          </a:prstGeom>
          <a:extLst>
            <a:ext uri="{C572A759-6A51-4108-AA02-DFA0A04FC94B}">
              <ma14:wrappingTextBoxFlag xmlns="" xmlns:ma14="http://schemas.microsoft.com/office/mac/drawingml/2011/main" val="1"/>
            </a:ext>
          </a:extLst>
        </p:spPr>
        <p:txBody>
          <a:bodyPr>
            <a:normAutofit/>
          </a:bodyPr>
          <a:lstStyle>
            <a:lvl1pPr>
              <a:defRPr>
                <a:latin typeface="Garamond"/>
                <a:ea typeface="Garamond"/>
                <a:cs typeface="Garamond"/>
                <a:sym typeface="Garamond"/>
              </a:defRPr>
            </a:lvl1pPr>
          </a:lstStyle>
          <a:p>
            <a:r>
              <a:rPr dirty="0">
                <a:latin typeface="Calibri"/>
                <a:ea typeface="Calibri"/>
                <a:cs typeface="Calibri"/>
              </a:rPr>
              <a:t>Two groups of immigrant youth</a:t>
            </a:r>
          </a:p>
        </p:txBody>
      </p:sp>
      <p:sp>
        <p:nvSpPr>
          <p:cNvPr id="54" name="Shape 54"/>
          <p:cNvSpPr>
            <a:spLocks noGrp="1"/>
          </p:cNvSpPr>
          <p:nvPr>
            <p:ph type="body" idx="4294967295"/>
          </p:nvPr>
        </p:nvSpPr>
        <p:spPr>
          <a:xfrm>
            <a:off x="838200" y="2362200"/>
            <a:ext cx="7693025" cy="4114800"/>
          </a:xfrm>
          <a:prstGeom prst="rect">
            <a:avLst/>
          </a:prstGeom>
          <a:extLst>
            <a:ext uri="{C572A759-6A51-4108-AA02-DFA0A04FC94B}">
              <ma14:wrappingTextBoxFlag xmlns="" xmlns:ma14="http://schemas.microsoft.com/office/mac/drawingml/2011/main" val="1"/>
            </a:ext>
          </a:extLst>
        </p:spPr>
        <p:txBody>
          <a:bodyPr>
            <a:normAutofit fontScale="77500" lnSpcReduction="20000"/>
          </a:bodyPr>
          <a:lstStyle/>
          <a:p>
            <a:pPr>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sz="2900" b="1" dirty="0">
                <a:latin typeface="Calibri"/>
                <a:ea typeface="Calibri"/>
                <a:cs typeface="Calibri"/>
              </a:rPr>
              <a:t>Accompanied</a:t>
            </a:r>
            <a:r>
              <a:rPr sz="2900" dirty="0">
                <a:latin typeface="Calibri"/>
                <a:ea typeface="Calibri"/>
                <a:cs typeface="Calibri"/>
              </a:rPr>
              <a:t> – youth who are living with a parent or guardian in the United </a:t>
            </a:r>
            <a:r>
              <a:rPr sz="2900" dirty="0" smtClean="0">
                <a:latin typeface="Calibri"/>
                <a:ea typeface="Calibri"/>
                <a:cs typeface="Calibri"/>
              </a:rPr>
              <a:t>States</a:t>
            </a:r>
            <a:endParaRPr lang="en-US" sz="2900" dirty="0" smtClean="0">
              <a:latin typeface="Calibri"/>
              <a:ea typeface="Calibri"/>
              <a:cs typeface="Calibri"/>
            </a:endParaRPr>
          </a:p>
          <a:p>
            <a:pPr>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endParaRPr sz="2900" dirty="0">
              <a:latin typeface="Calibri"/>
              <a:ea typeface="Calibri"/>
              <a:cs typeface="Calibri"/>
            </a:endParaRPr>
          </a:p>
          <a:p>
            <a:pPr>
              <a:spcBef>
                <a:spcPts val="500"/>
              </a:spcBef>
              <a:spcAft>
                <a:spcPts val="600"/>
              </a:spcAft>
              <a:buSzPct val="100000"/>
              <a:buFont typeface="Arial" panose="020B0604020202020204" pitchFamily="34" charset="0"/>
              <a:buChar char="•"/>
              <a:defRPr sz="2400">
                <a:latin typeface="Garamond"/>
                <a:ea typeface="Garamond"/>
                <a:cs typeface="Garamond"/>
                <a:sym typeface="Garamond"/>
              </a:defRPr>
            </a:pPr>
            <a:r>
              <a:rPr sz="2900" b="1" dirty="0">
                <a:latin typeface="Calibri"/>
                <a:ea typeface="Calibri"/>
                <a:cs typeface="Calibri"/>
              </a:rPr>
              <a:t>Unaccompanied</a:t>
            </a:r>
            <a:r>
              <a:rPr sz="2900" dirty="0">
                <a:latin typeface="Calibri"/>
                <a:ea typeface="Calibri"/>
                <a:cs typeface="Calibri"/>
              </a:rPr>
              <a:t> – youth who have immigrated to the United States alone or who do not have a parent or legal guardian in the United States to care for </a:t>
            </a:r>
            <a:r>
              <a:rPr sz="2900" dirty="0" smtClean="0">
                <a:latin typeface="Calibri"/>
                <a:ea typeface="Calibri"/>
                <a:cs typeface="Calibri"/>
              </a:rPr>
              <a:t>them</a:t>
            </a:r>
            <a:endParaRPr lang="en-US" sz="2900" dirty="0" smtClean="0">
              <a:latin typeface="Calibri"/>
              <a:ea typeface="Calibri"/>
              <a:cs typeface="Calibri"/>
            </a:endParaRPr>
          </a:p>
          <a:p>
            <a:pPr lvl="1">
              <a:spcBef>
                <a:spcPts val="500"/>
              </a:spcBef>
              <a:spcAft>
                <a:spcPts val="600"/>
              </a:spcAft>
              <a:buSzPct val="100000"/>
              <a:buFont typeface="Calibri" panose="020F0502020204030204" pitchFamily="34" charset="0"/>
              <a:buChar char="―"/>
              <a:defRPr sz="2400">
                <a:latin typeface="Garamond"/>
                <a:ea typeface="Garamond"/>
                <a:cs typeface="Garamond"/>
                <a:sym typeface="Garamond"/>
              </a:defRPr>
            </a:pPr>
            <a:r>
              <a:rPr lang="en-US" sz="2900" b="1" dirty="0" smtClean="0">
                <a:latin typeface="Calibri"/>
                <a:ea typeface="Calibri"/>
                <a:cs typeface="Calibri"/>
              </a:rPr>
              <a:t>Unaccompanied Alien Child (UAC) </a:t>
            </a:r>
            <a:r>
              <a:rPr lang="en-US" sz="2900" dirty="0" smtClean="0">
                <a:latin typeface="Calibri"/>
                <a:ea typeface="Calibri"/>
                <a:cs typeface="Calibri"/>
              </a:rPr>
              <a:t>– 6 </a:t>
            </a:r>
            <a:r>
              <a:rPr lang="en-US" sz="2900" dirty="0">
                <a:latin typeface="Calibri"/>
                <a:ea typeface="Calibri"/>
                <a:cs typeface="Calibri"/>
              </a:rPr>
              <a:t>USC § 279(g)(2</a:t>
            </a:r>
            <a:r>
              <a:rPr lang="en-US" sz="2900" dirty="0" smtClean="0">
                <a:latin typeface="Calibri"/>
                <a:ea typeface="Calibri"/>
                <a:cs typeface="Calibri"/>
              </a:rPr>
              <a:t>)</a:t>
            </a:r>
            <a:endParaRPr sz="2900" dirty="0">
              <a:latin typeface="Calibri"/>
              <a:ea typeface="Calibri"/>
              <a:cs typeface="Calibri"/>
            </a:endParaRPr>
          </a:p>
          <a:p>
            <a:pPr lvl="2">
              <a:lnSpc>
                <a:spcPct val="90000"/>
              </a:lnSpc>
              <a:spcAft>
                <a:spcPts val="600"/>
              </a:spcAft>
              <a:buSzPct val="100000"/>
              <a:buFont typeface="Arial" panose="020B0604020202020204" pitchFamily="34" charset="0"/>
              <a:buChar char="•"/>
            </a:pPr>
            <a:r>
              <a:rPr lang="en-US" sz="2900" dirty="0">
                <a:latin typeface="Calibri"/>
                <a:ea typeface="Calibri"/>
                <a:cs typeface="Calibri"/>
              </a:rPr>
              <a:t>Has no lawful immigration status in the U.S.; </a:t>
            </a:r>
          </a:p>
          <a:p>
            <a:pPr lvl="2">
              <a:lnSpc>
                <a:spcPct val="90000"/>
              </a:lnSpc>
              <a:spcAft>
                <a:spcPts val="600"/>
              </a:spcAft>
              <a:buSzPct val="100000"/>
              <a:buFont typeface="Arial" panose="020B0604020202020204" pitchFamily="34" charset="0"/>
              <a:buChar char="•"/>
            </a:pPr>
            <a:r>
              <a:rPr lang="en-US" sz="2900" dirty="0">
                <a:latin typeface="Calibri"/>
                <a:ea typeface="Calibri"/>
                <a:cs typeface="Calibri"/>
              </a:rPr>
              <a:t>Has not attained 18 years of age; </a:t>
            </a:r>
            <a:endParaRPr lang="en-US" sz="2900" dirty="0" smtClean="0">
              <a:latin typeface="Calibri"/>
              <a:ea typeface="Calibri"/>
              <a:cs typeface="Calibri"/>
            </a:endParaRPr>
          </a:p>
          <a:p>
            <a:pPr lvl="2">
              <a:lnSpc>
                <a:spcPct val="90000"/>
              </a:lnSpc>
              <a:spcAft>
                <a:spcPts val="600"/>
              </a:spcAft>
              <a:buSzPct val="100000"/>
              <a:buFont typeface="Arial" panose="020B0604020202020204" pitchFamily="34" charset="0"/>
              <a:buChar char="•"/>
            </a:pPr>
            <a:r>
              <a:rPr lang="en-US" sz="2900" dirty="0" smtClean="0">
                <a:latin typeface="Calibri"/>
                <a:ea typeface="Calibri"/>
                <a:cs typeface="Calibri"/>
              </a:rPr>
              <a:t>And</a:t>
            </a:r>
            <a:r>
              <a:rPr lang="en-US" sz="2900" dirty="0">
                <a:latin typeface="Calibri"/>
                <a:ea typeface="Calibri"/>
                <a:cs typeface="Calibri"/>
              </a:rPr>
              <a:t>: (1) no parent or legal guardian in the U.S.; or (2) no parent or legal guardian in the U.S. is available to provide care and physical custody. </a:t>
            </a:r>
            <a:endParaRPr lang="en-US" sz="2900" dirty="0" smtClean="0">
              <a:latin typeface="Calibri"/>
              <a:ea typeface="Calibri"/>
              <a:cs typeface="Calibri"/>
            </a:endParaRPr>
          </a:p>
          <a:p>
            <a:pPr marL="457200" lvl="1" indent="0">
              <a:lnSpc>
                <a:spcPct val="90000"/>
              </a:lnSpc>
              <a:buNone/>
            </a:pPr>
            <a:endParaRPr lang="en-US" sz="2400" dirty="0">
              <a:latin typeface="Calibri"/>
              <a:ea typeface="Calibri"/>
              <a:cs typeface="Calibri"/>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7724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smtClean="0">
                <a:latin typeface="Times New Roman" panose="02020603050405020304" pitchFamily="18" charset="0"/>
                <a:cs typeface="Times New Roman" panose="02020603050405020304" pitchFamily="18" charset="0"/>
              </a:rPr>
              <a:t>Additional things to keep in mind</a:t>
            </a:r>
            <a:endParaRPr kumimoji="0" lang="en-US" sz="4000" b="0" i="0" u="none" strike="noStrike" cap="none" spc="0" normalizeH="0" baseline="0" dirty="0">
              <a:ln>
                <a:noFill/>
              </a:ln>
              <a:solidFill>
                <a:srgbClr val="003366"/>
              </a:solidFill>
              <a:effectLst/>
              <a:uFillTx/>
              <a:latin typeface="Times New Roman" panose="02020603050405020304" pitchFamily="18" charset="0"/>
              <a:cs typeface="Times New Roman" panose="02020603050405020304" pitchFamily="18" charset="0"/>
              <a:sym typeface="Arial"/>
            </a:endParaRPr>
          </a:p>
        </p:txBody>
      </p:sp>
      <p:sp>
        <p:nvSpPr>
          <p:cNvPr id="3" name="TextBox 2"/>
          <p:cNvSpPr txBox="1"/>
          <p:nvPr/>
        </p:nvSpPr>
        <p:spPr>
          <a:xfrm>
            <a:off x="1028700" y="2438400"/>
            <a:ext cx="7543800" cy="41088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50000"/>
              </a:lnSpc>
              <a:spcBef>
                <a:spcPts val="0"/>
              </a:spcBef>
              <a:spcAft>
                <a:spcPts val="0"/>
              </a:spcAft>
              <a:buClrTx/>
              <a:buSzTx/>
              <a:tabLst/>
            </a:pPr>
            <a:r>
              <a:rPr lang="en-US" sz="2400" dirty="0" smtClean="0">
                <a:latin typeface="Times New Roman" panose="02020603050405020304" pitchFamily="18" charset="0"/>
                <a:cs typeface="Times New Roman" panose="02020603050405020304" pitchFamily="18" charset="0"/>
              </a:rPr>
              <a:t>First time working with a lawyer</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2400" dirty="0" smtClean="0">
                <a:latin typeface="Times New Roman" panose="02020603050405020304" pitchFamily="18" charset="0"/>
                <a:cs typeface="Times New Roman" panose="02020603050405020304" pitchFamily="18" charset="0"/>
              </a:rPr>
              <a:t>Legal matters can feel overwhelming</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2400" dirty="0" smtClean="0">
                <a:latin typeface="Times New Roman" panose="02020603050405020304" pitchFamily="18" charset="0"/>
                <a:cs typeface="Times New Roman" panose="02020603050405020304" pitchFamily="18" charset="0"/>
              </a:rPr>
              <a:t>Visiting a law office can be intimidating</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sz="2400" dirty="0" smtClean="0">
                <a:latin typeface="Times New Roman" panose="02020603050405020304" pitchFamily="18" charset="0"/>
                <a:cs typeface="Times New Roman" panose="02020603050405020304" pitchFamily="18" charset="0"/>
              </a:rPr>
              <a:t>Legal jargon is confusing</a:t>
            </a:r>
          </a:p>
          <a:p>
            <a:pPr marR="0" algn="l" defTabSz="914400" rtl="0" fontAlgn="auto" latinLnBrk="0" hangingPunct="0">
              <a:spcBef>
                <a:spcPts val="0"/>
              </a:spcBef>
              <a:spcAft>
                <a:spcPts val="0"/>
              </a:spcAft>
              <a:buClrTx/>
              <a:buSzTx/>
              <a:tabLst/>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use language that non-lawyers will understand</a:t>
            </a:r>
          </a:p>
          <a:p>
            <a:pPr marR="0" algn="l" defTabSz="914400" rtl="0" fontAlgn="auto" latinLnBrk="0" hangingPunct="0">
              <a:spcBef>
                <a:spcPts val="0"/>
              </a:spcBef>
              <a:spcAft>
                <a:spcPts val="0"/>
              </a:spcAft>
              <a:buClrTx/>
              <a:buSzTx/>
              <a:tabLst/>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written communication should be in youth’s preferred  	language</a:t>
            </a:r>
          </a:p>
          <a:p>
            <a:pPr lvl="1" indent="0">
              <a:lnSpc>
                <a:spcPct val="150000"/>
              </a:lnSpc>
            </a:pPr>
            <a:r>
              <a:rPr lang="en-US" dirty="0"/>
              <a:t>	</a:t>
            </a:r>
            <a:endParaRPr lang="en-US" dirty="0" smtClean="0"/>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84366326"/>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7724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smtClean="0">
                <a:latin typeface="Calibri" panose="020F0502020204030204" pitchFamily="34" charset="0"/>
                <a:cs typeface="Calibri" panose="020F0502020204030204" pitchFamily="34" charset="0"/>
              </a:rPr>
              <a:t>Next Step</a:t>
            </a:r>
            <a:endParaRPr kumimoji="0" lang="en-US" sz="4000" b="0" i="0" u="none" strike="noStrike" cap="none" spc="0" normalizeH="0" baseline="0" dirty="0">
              <a:ln>
                <a:noFill/>
              </a:ln>
              <a:solidFill>
                <a:srgbClr val="003366"/>
              </a:solidFill>
              <a:effectLst/>
              <a:uFillTx/>
              <a:latin typeface="Calibri" panose="020F0502020204030204" pitchFamily="34" charset="0"/>
              <a:cs typeface="Calibri" panose="020F0502020204030204" pitchFamily="34" charset="0"/>
              <a:sym typeface="Arial"/>
            </a:endParaRPr>
          </a:p>
        </p:txBody>
      </p:sp>
      <p:sp>
        <p:nvSpPr>
          <p:cNvPr id="3" name="TextBox 2"/>
          <p:cNvSpPr txBox="1"/>
          <p:nvPr/>
        </p:nvSpPr>
        <p:spPr>
          <a:xfrm>
            <a:off x="1028700" y="2438400"/>
            <a:ext cx="7543800"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spcAft>
                <a:spcPts val="600"/>
              </a:spcAft>
            </a:pPr>
            <a:r>
              <a:rPr lang="en-US" sz="2400" dirty="0" smtClean="0">
                <a:latin typeface="Calibri" panose="020F0502020204030204" pitchFamily="34" charset="0"/>
                <a:cs typeface="Calibri" panose="020F0502020204030204" pitchFamily="34" charset="0"/>
              </a:rPr>
              <a:t>Join our Pro Bono panel to begin receiving periodic emails with case and project opportunities</a:t>
            </a:r>
            <a:r>
              <a:rPr lang="en-US" sz="2400" dirty="0">
                <a:latin typeface="Calibri" panose="020F0502020204030204" pitchFamily="34" charset="0"/>
                <a:cs typeface="Calibri" panose="020F0502020204030204" pitchFamily="34" charset="0"/>
              </a:rPr>
              <a:t>!</a:t>
            </a:r>
            <a:endParaRPr lang="en-US" sz="2400" dirty="0" smtClean="0">
              <a:latin typeface="Calibri" panose="020F0502020204030204" pitchFamily="34" charset="0"/>
              <a:cs typeface="Calibri" panose="020F0502020204030204" pitchFamily="34" charset="0"/>
            </a:endParaRPr>
          </a:p>
          <a:p>
            <a:pPr algn="ctr">
              <a:spcAft>
                <a:spcPts val="600"/>
              </a:spcAft>
            </a:pPr>
            <a:r>
              <a:rPr lang="en-US" sz="2400" dirty="0" smtClean="0">
                <a:latin typeface="Calibri" panose="020F0502020204030204" pitchFamily="34" charset="0"/>
                <a:cs typeface="Calibri" panose="020F0502020204030204" pitchFamily="34" charset="0"/>
                <a:hlinkClick r:id="rId3"/>
              </a:rPr>
              <a:t>https</a:t>
            </a:r>
            <a:r>
              <a:rPr lang="en-US" sz="2400" dirty="0">
                <a:latin typeface="Calibri" panose="020F0502020204030204" pitchFamily="34" charset="0"/>
                <a:cs typeface="Calibri" panose="020F0502020204030204" pitchFamily="34" charset="0"/>
                <a:hlinkClick r:id="rId3"/>
              </a:rPr>
              <a:t>://www.lsc-sf.org/get-involved/pro-bono-panel</a:t>
            </a:r>
            <a:r>
              <a:rPr lang="en-US" sz="2400" dirty="0" smtClean="0">
                <a:latin typeface="Calibri" panose="020F0502020204030204" pitchFamily="34" charset="0"/>
                <a:cs typeface="Calibri" panose="020F0502020204030204" pitchFamily="34" charset="0"/>
                <a:hlinkClick r:id="rId3"/>
              </a:rPr>
              <a:t>/</a:t>
            </a:r>
            <a:endParaRPr lang="en-US" sz="2400" dirty="0" smtClean="0">
              <a:latin typeface="Calibri" panose="020F0502020204030204" pitchFamily="34" charset="0"/>
              <a:cs typeface="Calibri" panose="020F0502020204030204" pitchFamily="34" charset="0"/>
            </a:endParaRPr>
          </a:p>
          <a:p>
            <a:pPr>
              <a:spcAft>
                <a:spcPts val="600"/>
              </a:spcAft>
            </a:pPr>
            <a:endParaRPr lang="en-US" sz="2400" dirty="0" smtClean="0">
              <a:latin typeface="Calibri" panose="020F0502020204030204" pitchFamily="34" charset="0"/>
              <a:cs typeface="Calibri" panose="020F0502020204030204" pitchFamily="34" charset="0"/>
            </a:endParaRPr>
          </a:p>
          <a:p>
            <a:pPr marR="0" algn="l" defTabSz="914400" rtl="0" fontAlgn="auto" latinLnBrk="0" hangingPunct="0">
              <a:lnSpc>
                <a:spcPct val="150000"/>
              </a:lnSpc>
              <a:spcBef>
                <a:spcPts val="0"/>
              </a:spcBef>
              <a:spcAft>
                <a:spcPts val="0"/>
              </a:spcAft>
              <a:buClrTx/>
              <a:buSzTx/>
              <a:tabLst/>
            </a:pPr>
            <a:endParaRPr lang="en-US" sz="2400" dirty="0" smtClean="0">
              <a:latin typeface="Times New Roman" panose="02020603050405020304" pitchFamily="18" charset="0"/>
              <a:cs typeface="Times New Roman" panose="02020603050405020304" pitchFamily="18" charset="0"/>
            </a:endParaRPr>
          </a:p>
          <a:p>
            <a:pPr lvl="1" indent="0">
              <a:lnSpc>
                <a:spcPct val="150000"/>
              </a:lnSpc>
            </a:pPr>
            <a:r>
              <a:rPr lang="en-US" dirty="0"/>
              <a:t>	</a:t>
            </a:r>
            <a:endParaRPr lang="en-US" dirty="0" smtClean="0"/>
          </a:p>
          <a:p>
            <a:pPr marR="0" algn="l" defTabSz="914400" rtl="0" fontAlgn="auto" latinLnBrk="0" hangingPunct="0">
              <a:lnSpc>
                <a:spcPct val="100000"/>
              </a:lnSpc>
              <a:spcBef>
                <a:spcPts val="0"/>
              </a:spcBef>
              <a:spcAft>
                <a:spcPts val="0"/>
              </a:spcAft>
              <a:buClrTx/>
              <a:buSzTx/>
              <a:tabLst/>
            </a:pPr>
            <a:endParaRPr kumimoji="0" lang="en-US" sz="1800" b="0" i="0" u="none" strike="noStrike" cap="none" spc="0" normalizeH="0" baseline="0" dirty="0">
              <a:ln>
                <a:noFill/>
              </a:ln>
              <a:solidFill>
                <a:srgbClr val="003366"/>
              </a:solidFill>
              <a:effectLst/>
              <a:uFillTx/>
              <a:latin typeface="+mj-lt"/>
              <a:ea typeface="+mj-ea"/>
              <a:cs typeface="+mj-cs"/>
              <a:sym typeface="Arial"/>
            </a:endParaRPr>
          </a:p>
        </p:txBody>
      </p:sp>
    </p:spTree>
    <p:extLst>
      <p:ext uri="{BB962C8B-B14F-4D97-AF65-F5344CB8AC3E}">
        <p14:creationId xmlns:p14="http://schemas.microsoft.com/office/powerpoint/2010/main" val="387811151"/>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7196" y="1371600"/>
            <a:ext cx="3265638" cy="8463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Palatino Linotype"/>
              </a:rPr>
              <a:t>Questions?</a:t>
            </a:r>
            <a:endParaRPr kumimoji="0" lang="en-US" sz="1800" b="0" i="0" u="none" strike="noStrike" kern="0" cap="none" spc="0" normalizeH="0" baseline="0" noProof="0" dirty="0" smtClean="0">
              <a:ln>
                <a:noFill/>
              </a:ln>
              <a:solidFill>
                <a:schemeClr val="tx1"/>
              </a:solidFill>
              <a:effectLst/>
              <a:uLnTx/>
              <a:uFillTx/>
            </a:endParaRPr>
          </a:p>
        </p:txBody>
      </p:sp>
    </p:spTree>
    <p:extLst>
      <p:ext uri="{BB962C8B-B14F-4D97-AF65-F5344CB8AC3E}">
        <p14:creationId xmlns:p14="http://schemas.microsoft.com/office/powerpoint/2010/main" val="12056279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1484"/>
            <a:ext cx="6096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600" b="1" dirty="0">
                <a:latin typeface="Calibri"/>
              </a:rPr>
              <a:t>Quiz – True or False?</a:t>
            </a:r>
            <a:endParaRPr kumimoji="0" lang="en-US" sz="3600" b="1" i="0" u="none" strike="noStrike" cap="none" spc="0" normalizeH="0" baseline="0" dirty="0">
              <a:ln>
                <a:noFill/>
              </a:ln>
              <a:solidFill>
                <a:srgbClr val="003366"/>
              </a:solidFill>
              <a:effectLst/>
              <a:uFillTx/>
              <a:latin typeface="Calibri"/>
              <a:sym typeface="Arial"/>
            </a:endParaRPr>
          </a:p>
        </p:txBody>
      </p:sp>
      <p:sp>
        <p:nvSpPr>
          <p:cNvPr id="3" name="TextBox 2"/>
          <p:cNvSpPr txBox="1"/>
          <p:nvPr/>
        </p:nvSpPr>
        <p:spPr>
          <a:xfrm>
            <a:off x="762000" y="3124200"/>
            <a:ext cx="701040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3600" b="1" dirty="0" smtClean="0">
                <a:latin typeface="Calibri"/>
              </a:rPr>
              <a:t>Illegal immigration to the United States is at an all time high since 2000.</a:t>
            </a:r>
            <a:endParaRPr lang="en-US" sz="3600" b="1" dirty="0">
              <a:latin typeface="Calibri"/>
            </a:endParaRPr>
          </a:p>
        </p:txBody>
      </p:sp>
    </p:spTree>
    <p:extLst>
      <p:ext uri="{BB962C8B-B14F-4D97-AF65-F5344CB8AC3E}">
        <p14:creationId xmlns:p14="http://schemas.microsoft.com/office/powerpoint/2010/main" val="57778691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732" y="2956802"/>
            <a:ext cx="473886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4000" b="1" dirty="0">
                <a:latin typeface="Calibri"/>
              </a:rPr>
              <a:t>ANSWER: </a:t>
            </a:r>
            <a:r>
              <a:rPr lang="en-US" sz="4000" b="1" dirty="0" smtClean="0">
                <a:latin typeface="Calibri"/>
              </a:rPr>
              <a:t>FALSE</a:t>
            </a:r>
            <a:endParaRPr lang="en-US" sz="4000" b="1" dirty="0">
              <a:latin typeface="Calibri"/>
            </a:endParaRPr>
          </a:p>
        </p:txBody>
      </p:sp>
    </p:spTree>
    <p:extLst>
      <p:ext uri="{BB962C8B-B14F-4D97-AF65-F5344CB8AC3E}">
        <p14:creationId xmlns:p14="http://schemas.microsoft.com/office/powerpoint/2010/main" val="26465918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162800" cy="746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accent1">
                    <a:lumMod val="50000"/>
                  </a:schemeClr>
                </a:solidFill>
                <a:effectLst/>
                <a:uFillTx/>
                <a:latin typeface="+mj-lt"/>
                <a:ea typeface="+mj-ea"/>
                <a:cs typeface="+mj-cs"/>
                <a:sym typeface="Arial"/>
              </a:rPr>
              <a:t>Migration crisis?</a:t>
            </a:r>
          </a:p>
          <a:p>
            <a:r>
              <a:rPr lang="en-US" sz="1050" dirty="0">
                <a:solidFill>
                  <a:schemeClr val="accent1">
                    <a:lumMod val="50000"/>
                  </a:schemeClr>
                </a:solidFill>
              </a:rPr>
              <a:t>https://www.migrationpolicy.org/news/crisis-border-not-numbers</a:t>
            </a:r>
            <a:endParaRPr kumimoji="0" lang="en-US" sz="1050" b="0" i="0" u="none" strike="noStrike" cap="none" spc="0" normalizeH="0" baseline="0" dirty="0">
              <a:ln>
                <a:noFill/>
              </a:ln>
              <a:solidFill>
                <a:schemeClr val="accent1">
                  <a:lumMod val="50000"/>
                </a:schemeClr>
              </a:solidFill>
              <a:effectLst/>
              <a:uFillTx/>
              <a:sym typeface="Arial"/>
            </a:endParaRPr>
          </a:p>
        </p:txBody>
      </p:sp>
      <p:pic>
        <p:nvPicPr>
          <p:cNvPr id="2050" name="Picture 2" descr="https://www.migrationpolicy.org/sites/default/files/resize/commentary_photos/BorderApprehensionsCommentaryMay2018_Fig1Final-751x4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153275"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975378"/>
      </p:ext>
    </p:extLst>
  </p:cSld>
  <p:clrMapOvr>
    <a:masterClrMapping/>
  </p:clrMapOvr>
  <p:transition spd="med"/>
</p:sld>
</file>

<file path=ppt/theme/theme1.xml><?xml version="1.0" encoding="utf-8"?>
<a:theme xmlns:a="http://schemas.openxmlformats.org/drawingml/2006/main" name="Capsules">
  <a:themeElements>
    <a:clrScheme name="Capsules">
      <a:dk1>
        <a:srgbClr val="003366"/>
      </a:dk1>
      <a:lt1>
        <a:srgbClr val="FFFFFF"/>
      </a:lt1>
      <a:dk2>
        <a:srgbClr val="A7A7A7"/>
      </a:dk2>
      <a:lt2>
        <a:srgbClr val="535353"/>
      </a:lt2>
      <a:accent1>
        <a:srgbClr val="33CCCC"/>
      </a:accent1>
      <a:accent2>
        <a:srgbClr val="99CC99"/>
      </a:accent2>
      <a:accent3>
        <a:srgbClr val="9BBB59"/>
      </a:accent3>
      <a:accent4>
        <a:srgbClr val="8064A2"/>
      </a:accent4>
      <a:accent5>
        <a:srgbClr val="4BACC6"/>
      </a:accent5>
      <a:accent6>
        <a:srgbClr val="F79646"/>
      </a:accent6>
      <a:hlink>
        <a:srgbClr val="0000FF"/>
      </a:hlink>
      <a:folHlink>
        <a:srgbClr val="FF00FF"/>
      </a:folHlink>
    </a:clrScheme>
    <a:fontScheme name="Capsules">
      <a:majorFont>
        <a:latin typeface="Arial"/>
        <a:ea typeface="Arial"/>
        <a:cs typeface="Arial"/>
      </a:majorFont>
      <a:minorFont>
        <a:latin typeface="Helvetica"/>
        <a:ea typeface="Helvetica"/>
        <a:cs typeface="Helvetica"/>
      </a:minorFont>
    </a:fontScheme>
    <a:fmtScheme name="Capsu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apsules">
  <a:themeElements>
    <a:clrScheme name="Capsules">
      <a:dk1>
        <a:srgbClr val="000000"/>
      </a:dk1>
      <a:lt1>
        <a:srgbClr val="FFFFFF"/>
      </a:lt1>
      <a:dk2>
        <a:srgbClr val="A7A7A7"/>
      </a:dk2>
      <a:lt2>
        <a:srgbClr val="535353"/>
      </a:lt2>
      <a:accent1>
        <a:srgbClr val="33CCCC"/>
      </a:accent1>
      <a:accent2>
        <a:srgbClr val="99CC99"/>
      </a:accent2>
      <a:accent3>
        <a:srgbClr val="9BBB59"/>
      </a:accent3>
      <a:accent4>
        <a:srgbClr val="8064A2"/>
      </a:accent4>
      <a:accent5>
        <a:srgbClr val="4BACC6"/>
      </a:accent5>
      <a:accent6>
        <a:srgbClr val="F79646"/>
      </a:accent6>
      <a:hlink>
        <a:srgbClr val="0000FF"/>
      </a:hlink>
      <a:folHlink>
        <a:srgbClr val="FF00FF"/>
      </a:folHlink>
    </a:clrScheme>
    <a:fontScheme name="Capsules">
      <a:majorFont>
        <a:latin typeface="Arial"/>
        <a:ea typeface="Arial"/>
        <a:cs typeface="Arial"/>
      </a:majorFont>
      <a:minorFont>
        <a:latin typeface="Helvetica"/>
        <a:ea typeface="Helvetica"/>
        <a:cs typeface="Helvetica"/>
      </a:minorFont>
    </a:fontScheme>
    <a:fmtScheme name="Capsu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3366"/>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psules">
    <a:dk1>
      <a:srgbClr val="003366"/>
    </a:dk1>
    <a:lt1>
      <a:srgbClr val="FFFFFF"/>
    </a:lt1>
    <a:dk2>
      <a:srgbClr val="A7A7A7"/>
    </a:dk2>
    <a:lt2>
      <a:srgbClr val="535353"/>
    </a:lt2>
    <a:accent1>
      <a:srgbClr val="33CCCC"/>
    </a:accent1>
    <a:accent2>
      <a:srgbClr val="99CC99"/>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2.xml><?xml version="1.0" encoding="utf-8"?>
<a:themeOverride xmlns:a="http://schemas.openxmlformats.org/drawingml/2006/main">
  <a:clrScheme name="Capsules">
    <a:dk1>
      <a:srgbClr val="003366"/>
    </a:dk1>
    <a:lt1>
      <a:srgbClr val="FFFFFF"/>
    </a:lt1>
    <a:dk2>
      <a:srgbClr val="A7A7A7"/>
    </a:dk2>
    <a:lt2>
      <a:srgbClr val="535353"/>
    </a:lt2>
    <a:accent1>
      <a:srgbClr val="33CCCC"/>
    </a:accent1>
    <a:accent2>
      <a:srgbClr val="99CC99"/>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2465</TotalTime>
  <Words>5402</Words>
  <Application>Microsoft Office PowerPoint</Application>
  <PresentationFormat>On-screen Show (4:3)</PresentationFormat>
  <Paragraphs>574</Paragraphs>
  <Slides>62</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ＭＳ Ｐゴシック</vt:lpstr>
      <vt:lpstr>Arial</vt:lpstr>
      <vt:lpstr>Calibri</vt:lpstr>
      <vt:lpstr>Courier New</vt:lpstr>
      <vt:lpstr>Garamond</vt:lpstr>
      <vt:lpstr>Georgia</vt:lpstr>
      <vt:lpstr>Helvetica</vt:lpstr>
      <vt:lpstr>Palatino Linotype</vt:lpstr>
      <vt:lpstr>Times New Roman</vt:lpstr>
      <vt:lpstr>Wingdings</vt:lpstr>
      <vt:lpstr>Capsules</vt:lpstr>
      <vt:lpstr>Representing Youth in  Immigration Proceedings </vt:lpstr>
      <vt:lpstr>Topics of today’s training</vt:lpstr>
      <vt:lpstr>Legal Services for Children</vt:lpstr>
      <vt:lpstr>Pro Bono Project</vt:lpstr>
      <vt:lpstr>Immigration 101 - Terminology</vt:lpstr>
      <vt:lpstr>Two groups of immigrant youth</vt:lpstr>
      <vt:lpstr>PowerPoint Presentation</vt:lpstr>
      <vt:lpstr>PowerPoint Presentation</vt:lpstr>
      <vt:lpstr>PowerPoint Presentation</vt:lpstr>
      <vt:lpstr>PowerPoint Presentation</vt:lpstr>
      <vt:lpstr>PowerPoint Presentation</vt:lpstr>
      <vt:lpstr>Who are our clients? </vt:lpstr>
      <vt:lpstr>PowerPoint Presentation</vt:lpstr>
      <vt:lpstr>PowerPoint Presentation</vt:lpstr>
      <vt:lpstr>PowerPoint Presentation</vt:lpstr>
      <vt:lpstr>How are children apprehended?</vt:lpstr>
      <vt:lpstr>PowerPoint Presentation</vt:lpstr>
      <vt:lpstr>PowerPoint Presentation</vt:lpstr>
      <vt:lpstr>Referrals to the Office of Refugee Resettlement (ORR)</vt:lpstr>
      <vt:lpstr>Reunification and Release Process</vt:lpstr>
      <vt:lpstr>Challenges facing youth in detention</vt:lpstr>
      <vt:lpstr>Benefits of immediate advocacy  for detained youth</vt:lpstr>
      <vt:lpstr>PowerPoint Presentation</vt:lpstr>
      <vt:lpstr>Immigration Court</vt:lpstr>
      <vt:lpstr>NTA </vt:lpstr>
      <vt:lpstr>Deportation/Removal</vt:lpstr>
      <vt:lpstr>PowerPoint Presentation</vt:lpstr>
      <vt:lpstr>PowerPoint Presentation</vt:lpstr>
      <vt:lpstr>PowerPoint Presentation</vt:lpstr>
      <vt:lpstr>Immigration Options for Youth</vt:lpstr>
      <vt:lpstr>Special Immigrant Juvenile Status (SIJS)  Background</vt:lpstr>
      <vt:lpstr>Special Immigrant Juvenile Status (SIJS) Eligibility Requirements</vt:lpstr>
      <vt:lpstr>SIJS Continued - Dependent on a Juvenile Court </vt:lpstr>
      <vt:lpstr>SIJS Continued -  Reunification not Viable</vt:lpstr>
      <vt:lpstr>SIJS Continued –  Best Interests</vt:lpstr>
      <vt:lpstr>SIJS Continued – Multi-Step Process  Step 1 – State Court</vt:lpstr>
      <vt:lpstr>  SIJS Continued – Step 1 (cont’d) Probate Court: What is a Legal Guardianship?</vt:lpstr>
      <vt:lpstr>SIJS Continued – Step 1 (cont’d) Probate Court</vt:lpstr>
      <vt:lpstr>SIJS Continued – Step 2 – Immigration Stage</vt:lpstr>
      <vt:lpstr>SIJS Continued – Benefits of obtaining SIJS</vt:lpstr>
      <vt:lpstr>Asylum</vt:lpstr>
      <vt:lpstr>Asylum (continued)</vt:lpstr>
      <vt:lpstr>Asylum (continued)</vt:lpstr>
      <vt:lpstr>Asylum (continued) Benefits</vt:lpstr>
      <vt:lpstr>T (trafficking) Visa</vt:lpstr>
      <vt:lpstr>U Visa (victim of crime)</vt:lpstr>
      <vt:lpstr>Deferred Action for Childhood Arrivals (DACA)</vt:lpstr>
      <vt:lpstr>Violence Against Woman Act (VAWA)</vt:lpstr>
      <vt:lpstr>Family-Based Visas</vt:lpstr>
      <vt:lpstr>Cancellation of Removal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Immigrant Youth in San Francisco</dc:title>
  <dc:creator>Cecilia Candia</dc:creator>
  <cp:lastModifiedBy>Ashley Melwani</cp:lastModifiedBy>
  <cp:revision>104</cp:revision>
  <cp:lastPrinted>2017-05-23T17:49:42Z</cp:lastPrinted>
  <dcterms:modified xsi:type="dcterms:W3CDTF">2018-09-11T18:06:51Z</dcterms:modified>
</cp:coreProperties>
</file>